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6" r:id="rId1"/>
  </p:sldMasterIdLst>
  <p:notesMasterIdLst>
    <p:notesMasterId r:id="rId55"/>
  </p:notesMasterIdLst>
  <p:handoutMasterIdLst>
    <p:handoutMasterId r:id="rId5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8" r:id="rId22"/>
    <p:sldId id="279" r:id="rId23"/>
    <p:sldId id="280" r:id="rId24"/>
    <p:sldId id="277" r:id="rId25"/>
    <p:sldId id="281" r:id="rId26"/>
    <p:sldId id="282" r:id="rId27"/>
    <p:sldId id="283" r:id="rId28"/>
    <p:sldId id="284" r:id="rId29"/>
    <p:sldId id="285" r:id="rId30"/>
    <p:sldId id="286" r:id="rId31"/>
    <p:sldId id="288" r:id="rId32"/>
    <p:sldId id="287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7" r:id="rId41"/>
    <p:sldId id="296" r:id="rId42"/>
    <p:sldId id="298" r:id="rId43"/>
    <p:sldId id="301" r:id="rId44"/>
    <p:sldId id="302" r:id="rId45"/>
    <p:sldId id="303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299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61123" autoAdjust="0"/>
  </p:normalViewPr>
  <p:slideViewPr>
    <p:cSldViewPr snapToGrid="0">
      <p:cViewPr varScale="1">
        <p:scale>
          <a:sx n="113" d="100"/>
          <a:sy n="113" d="100"/>
        </p:scale>
        <p:origin x="126" y="21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46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Mappe2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Mappe2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Mappe2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960245039324137E-2"/>
          <c:y val="7.1111111111111111E-2"/>
          <c:w val="0.92805363178597078"/>
          <c:h val="0.8480076990376203"/>
        </c:manualLayout>
      </c:layout>
      <c:scatterChart>
        <c:scatterStyle val="lineMarker"/>
        <c:varyColors val="0"/>
        <c:ser>
          <c:idx val="0"/>
          <c:order val="0"/>
          <c:tx>
            <c:strRef>
              <c:f>Tabelle1!$C$3</c:f>
              <c:strCache>
                <c:ptCount val="1"/>
                <c:pt idx="0">
                  <c:v>2^-k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/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</c:marker>
          <c:xVal>
            <c:numRef>
              <c:f>Tabelle1!$B$4:$B$15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xVal>
          <c:yVal>
            <c:numRef>
              <c:f>Tabelle1!$C$4:$C$15</c:f>
              <c:numCache>
                <c:formatCode>General</c:formatCode>
                <c:ptCount val="12"/>
                <c:pt idx="0">
                  <c:v>0.5</c:v>
                </c:pt>
                <c:pt idx="1">
                  <c:v>0.25</c:v>
                </c:pt>
                <c:pt idx="2">
                  <c:v>0.125</c:v>
                </c:pt>
                <c:pt idx="3">
                  <c:v>6.25E-2</c:v>
                </c:pt>
                <c:pt idx="4">
                  <c:v>3.125E-2</c:v>
                </c:pt>
                <c:pt idx="5">
                  <c:v>1.5625E-2</c:v>
                </c:pt>
                <c:pt idx="6">
                  <c:v>7.8125E-3</c:v>
                </c:pt>
                <c:pt idx="7">
                  <c:v>3.90625E-3</c:v>
                </c:pt>
                <c:pt idx="8">
                  <c:v>1.953125E-3</c:v>
                </c:pt>
                <c:pt idx="9">
                  <c:v>9.765625E-4</c:v>
                </c:pt>
                <c:pt idx="10">
                  <c:v>4.8828125E-4</c:v>
                </c:pt>
                <c:pt idx="11">
                  <c:v>2.44140625E-4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1991712"/>
        <c:axId val="241992104"/>
      </c:scatterChart>
      <c:valAx>
        <c:axId val="241991712"/>
        <c:scaling>
          <c:orientation val="minMax"/>
          <c:max val="13"/>
          <c:min val="0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41992104"/>
        <c:crosses val="autoZero"/>
        <c:crossBetween val="midCat"/>
      </c:valAx>
      <c:valAx>
        <c:axId val="241992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41991712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2225" cap="rnd">
              <a:solidFill>
                <a:schemeClr val="accent1"/>
              </a:solidFill>
            </a:ln>
            <a:effectLst/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</c:marker>
          <c:xVal>
            <c:numRef>
              <c:f>Tabelle1!$B$22:$B$33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xVal>
          <c:yVal>
            <c:numRef>
              <c:f>Tabelle1!$C$22:$C$33</c:f>
              <c:numCache>
                <c:formatCode>General</c:formatCode>
                <c:ptCount val="12"/>
                <c:pt idx="0">
                  <c:v>1</c:v>
                </c:pt>
                <c:pt idx="1">
                  <c:v>0.25</c:v>
                </c:pt>
                <c:pt idx="2">
                  <c:v>0.1111111111111111</c:v>
                </c:pt>
                <c:pt idx="3">
                  <c:v>6.25E-2</c:v>
                </c:pt>
                <c:pt idx="4">
                  <c:v>0.04</c:v>
                </c:pt>
                <c:pt idx="5">
                  <c:v>2.7777777777777776E-2</c:v>
                </c:pt>
                <c:pt idx="6">
                  <c:v>2.0408163265306121E-2</c:v>
                </c:pt>
                <c:pt idx="7">
                  <c:v>1.5625E-2</c:v>
                </c:pt>
                <c:pt idx="8">
                  <c:v>1.2345679012345678E-2</c:v>
                </c:pt>
                <c:pt idx="9">
                  <c:v>0.01</c:v>
                </c:pt>
                <c:pt idx="10">
                  <c:v>8.2644628099173556E-3</c:v>
                </c:pt>
                <c:pt idx="11">
                  <c:v>6.9444444444444441E-3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1993280"/>
        <c:axId val="241993672"/>
      </c:scatterChart>
      <c:valAx>
        <c:axId val="241993280"/>
        <c:scaling>
          <c:orientation val="minMax"/>
          <c:max val="13"/>
          <c:min val="0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41993672"/>
        <c:crosses val="autoZero"/>
        <c:crossBetween val="midCat"/>
      </c:valAx>
      <c:valAx>
        <c:axId val="24199367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41993280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Tabelle1!$C$2</c:f>
              <c:strCache>
                <c:ptCount val="1"/>
                <c:pt idx="0">
                  <c:v>Population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</c:spPr>
          <c:marker>
            <c:symbol val="none"/>
          </c:marker>
          <c:val>
            <c:numRef>
              <c:f>Tabelle1!$C$3:$C$12</c:f>
              <c:numCache>
                <c:formatCode>#,##0</c:formatCode>
                <c:ptCount val="10"/>
                <c:pt idx="0">
                  <c:v>8175000</c:v>
                </c:pt>
                <c:pt idx="1">
                  <c:v>3792000</c:v>
                </c:pt>
                <c:pt idx="2">
                  <c:v>2895000</c:v>
                </c:pt>
                <c:pt idx="3">
                  <c:v>2099000</c:v>
                </c:pt>
                <c:pt idx="4">
                  <c:v>1526000</c:v>
                </c:pt>
                <c:pt idx="5">
                  <c:v>1445000</c:v>
                </c:pt>
                <c:pt idx="6">
                  <c:v>1327000</c:v>
                </c:pt>
                <c:pt idx="7">
                  <c:v>1307000</c:v>
                </c:pt>
                <c:pt idx="8">
                  <c:v>1197000</c:v>
                </c:pt>
                <c:pt idx="9">
                  <c:v>945000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Tabelle1!$E$2</c:f>
              <c:strCache>
                <c:ptCount val="1"/>
                <c:pt idx="0">
                  <c:v>Zipf</c:v>
                </c:pt>
              </c:strCache>
            </c:strRef>
          </c:tx>
          <c:spPr>
            <a:ln w="34925" cap="rnd">
              <a:solidFill>
                <a:srgbClr val="00B0F0"/>
              </a:solidFill>
              <a:round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</c:spPr>
          <c:marker>
            <c:symbol val="none"/>
          </c:marker>
          <c:val>
            <c:numRef>
              <c:f>Tabelle1!$E$3:$E$12</c:f>
              <c:numCache>
                <c:formatCode>#,##0</c:formatCode>
                <c:ptCount val="10"/>
                <c:pt idx="0">
                  <c:v>8175000</c:v>
                </c:pt>
                <c:pt idx="1">
                  <c:v>4087500</c:v>
                </c:pt>
                <c:pt idx="2">
                  <c:v>2725000</c:v>
                </c:pt>
                <c:pt idx="3">
                  <c:v>2043750</c:v>
                </c:pt>
                <c:pt idx="4">
                  <c:v>1635000</c:v>
                </c:pt>
                <c:pt idx="5">
                  <c:v>1362500</c:v>
                </c:pt>
                <c:pt idx="6">
                  <c:v>1167857.142857143</c:v>
                </c:pt>
                <c:pt idx="7">
                  <c:v>1021875</c:v>
                </c:pt>
                <c:pt idx="8">
                  <c:v>908333.33333333337</c:v>
                </c:pt>
                <c:pt idx="9">
                  <c:v>817500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41994456"/>
        <c:axId val="241994848"/>
      </c:lineChart>
      <c:catAx>
        <c:axId val="241994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41994848"/>
        <c:crosses val="autoZero"/>
        <c:auto val="1"/>
        <c:lblAlgn val="ctr"/>
        <c:lblOffset val="100"/>
        <c:noMultiLvlLbl val="0"/>
      </c:catAx>
      <c:valAx>
        <c:axId val="241994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41994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Tabelle1!$C$21</c:f>
              <c:strCache>
                <c:ptCount val="1"/>
                <c:pt idx="0">
                  <c:v>Population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</c:spPr>
          <c:marker>
            <c:symbol val="none"/>
          </c:marker>
          <c:val>
            <c:numRef>
              <c:f>Tabelle1!$C$22:$C$31</c:f>
              <c:numCache>
                <c:formatCode>#,##0</c:formatCode>
                <c:ptCount val="10"/>
                <c:pt idx="0">
                  <c:v>3460000</c:v>
                </c:pt>
                <c:pt idx="1">
                  <c:v>1786000</c:v>
                </c:pt>
                <c:pt idx="2">
                  <c:v>1353000</c:v>
                </c:pt>
                <c:pt idx="3">
                  <c:v>1007000</c:v>
                </c:pt>
                <c:pt idx="4">
                  <c:v>679000</c:v>
                </c:pt>
                <c:pt idx="5">
                  <c:v>606000</c:v>
                </c:pt>
                <c:pt idx="6">
                  <c:v>588000</c:v>
                </c:pt>
                <c:pt idx="7">
                  <c:v>580000</c:v>
                </c:pt>
                <c:pt idx="8">
                  <c:v>574000</c:v>
                </c:pt>
                <c:pt idx="9">
                  <c:v>547000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Tabelle1!$E$21</c:f>
              <c:strCache>
                <c:ptCount val="1"/>
                <c:pt idx="0">
                  <c:v>Zipf</c:v>
                </c:pt>
              </c:strCache>
            </c:strRef>
          </c:tx>
          <c:spPr>
            <a:ln w="34925" cap="rnd">
              <a:solidFill>
                <a:srgbClr val="00B0F0"/>
              </a:solidFill>
              <a:round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</c:spPr>
          <c:marker>
            <c:symbol val="none"/>
          </c:marker>
          <c:val>
            <c:numRef>
              <c:f>Tabelle1!$E$22:$E$31</c:f>
              <c:numCache>
                <c:formatCode>#,##0</c:formatCode>
                <c:ptCount val="10"/>
                <c:pt idx="0">
                  <c:v>3460000</c:v>
                </c:pt>
                <c:pt idx="1">
                  <c:v>1730000</c:v>
                </c:pt>
                <c:pt idx="2">
                  <c:v>1153333.3333333333</c:v>
                </c:pt>
                <c:pt idx="3">
                  <c:v>865000</c:v>
                </c:pt>
                <c:pt idx="4">
                  <c:v>692000</c:v>
                </c:pt>
                <c:pt idx="5">
                  <c:v>576666.66666666663</c:v>
                </c:pt>
                <c:pt idx="6">
                  <c:v>494285.71428571426</c:v>
                </c:pt>
                <c:pt idx="7">
                  <c:v>432500</c:v>
                </c:pt>
                <c:pt idx="8">
                  <c:v>384444.44444444444</c:v>
                </c:pt>
                <c:pt idx="9">
                  <c:v>346000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42148712"/>
        <c:axId val="242149104"/>
      </c:lineChart>
      <c:catAx>
        <c:axId val="242148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42149104"/>
        <c:crosses val="autoZero"/>
        <c:auto val="1"/>
        <c:lblAlgn val="ctr"/>
        <c:lblOffset val="100"/>
        <c:noMultiLvlLbl val="0"/>
      </c:catAx>
      <c:valAx>
        <c:axId val="242149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42148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Tabelle1!$C$40</c:f>
              <c:strCache>
                <c:ptCount val="1"/>
                <c:pt idx="0">
                  <c:v>Peak Players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</c:spPr>
          <c:marker>
            <c:symbol val="none"/>
          </c:marker>
          <c:val>
            <c:numRef>
              <c:f>Tabelle1!$C$41:$C$50</c:f>
              <c:numCache>
                <c:formatCode>General</c:formatCode>
                <c:ptCount val="10"/>
                <c:pt idx="0">
                  <c:v>1262000</c:v>
                </c:pt>
                <c:pt idx="1">
                  <c:v>677700</c:v>
                </c:pt>
                <c:pt idx="2">
                  <c:v>360700</c:v>
                </c:pt>
                <c:pt idx="3">
                  <c:v>161000</c:v>
                </c:pt>
                <c:pt idx="4">
                  <c:v>123500</c:v>
                </c:pt>
                <c:pt idx="5">
                  <c:v>118200</c:v>
                </c:pt>
                <c:pt idx="6">
                  <c:v>117900</c:v>
                </c:pt>
                <c:pt idx="7">
                  <c:v>97300</c:v>
                </c:pt>
                <c:pt idx="8">
                  <c:v>92200</c:v>
                </c:pt>
                <c:pt idx="9">
                  <c:v>91000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Tabelle1!$E$40</c:f>
              <c:strCache>
                <c:ptCount val="1"/>
                <c:pt idx="0">
                  <c:v>Zipf</c:v>
                </c:pt>
              </c:strCache>
            </c:strRef>
          </c:tx>
          <c:spPr>
            <a:ln w="34925" cap="rnd">
              <a:solidFill>
                <a:srgbClr val="00B0F0"/>
              </a:solidFill>
              <a:round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</c:spPr>
          <c:marker>
            <c:symbol val="none"/>
          </c:marker>
          <c:val>
            <c:numRef>
              <c:f>Tabelle1!$E$41:$E$50</c:f>
              <c:numCache>
                <c:formatCode>#,##0</c:formatCode>
                <c:ptCount val="10"/>
                <c:pt idx="0">
                  <c:v>1262000</c:v>
                </c:pt>
                <c:pt idx="1">
                  <c:v>631000</c:v>
                </c:pt>
                <c:pt idx="2">
                  <c:v>420666.66666666669</c:v>
                </c:pt>
                <c:pt idx="3">
                  <c:v>315500</c:v>
                </c:pt>
                <c:pt idx="4">
                  <c:v>252400</c:v>
                </c:pt>
                <c:pt idx="5">
                  <c:v>210333.33333333334</c:v>
                </c:pt>
                <c:pt idx="6">
                  <c:v>180285.71428571429</c:v>
                </c:pt>
                <c:pt idx="7">
                  <c:v>157750</c:v>
                </c:pt>
                <c:pt idx="8">
                  <c:v>140222.22222222222</c:v>
                </c:pt>
                <c:pt idx="9">
                  <c:v>126200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42205664"/>
        <c:axId val="242206056"/>
      </c:lineChart>
      <c:catAx>
        <c:axId val="242205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42206056"/>
        <c:crosses val="autoZero"/>
        <c:auto val="1"/>
        <c:lblAlgn val="ctr"/>
        <c:lblOffset val="100"/>
        <c:noMultiLvlLbl val="0"/>
      </c:catAx>
      <c:valAx>
        <c:axId val="242206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42205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FD022-CDB7-4BB9-8DBF-7E39DCFC0EB0}" type="datetimeFigureOut">
              <a:rPr lang="de-DE" smtClean="0"/>
              <a:t>28.05.2015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4518F0-9C1C-4805-8482-80C0FDA60E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49179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C8F6BF-DDFE-4147-8EBA-1BF9CC6B0D54}" type="datetimeFigureOut">
              <a:rPr lang="de-DE" smtClean="0"/>
              <a:t>28.05.2015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95A82A-FFBC-49D0-B562-A23245AE7C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2439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– difficult to estimate the number of people who have heard of Barack Obama or Bill Gates – easy to count the number of links to high-profile Web sites such as Google, Amazon, or Wikipedia </a:t>
            </a:r>
          </a:p>
          <a:p>
            <a:endParaRPr lang="en-US" dirty="0" smtClean="0"/>
          </a:p>
          <a:p>
            <a:r>
              <a:rPr lang="en-US" dirty="0" smtClean="0"/>
              <a:t>– easy to count the number of links to high-profile Web sites such as Google, Amazon, or Wikipedia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95A82A-FFBC-49D0-B562-A23245AE7C6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8781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Andere Beispiele: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95A82A-FFBC-49D0-B562-A23245AE7C6E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5232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5/28/2015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 smtClean="0"/>
              <a:t>
             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482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5/28/2015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
             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578064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5/28/2015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
             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692213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5/28/2015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
              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774216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5/28/2015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
             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164726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5/28/2015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242237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5/28/2015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96898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smtClean="0"/>
              <a:t>5/28/2015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6888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smtClean="0"/>
              <a:t>5/28/2015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
             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992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>
            <a:lvl1pPr>
              <a:buSzPct val="100000"/>
              <a:buFont typeface="+mj-lt"/>
              <a:buAutoNum type="arabicPeriod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00100" indent="-342900">
              <a:buSzPct val="100000"/>
              <a:buFont typeface="+mj-lt"/>
              <a:buAutoNum type="arabicPeriod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57300" indent="-342900">
              <a:buSzPct val="100000"/>
              <a:buFont typeface="+mj-lt"/>
              <a:buAutoNum type="arabicPeriod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SzPct val="100000"/>
              <a:buFont typeface="+mj-lt"/>
              <a:buAutoNum type="arabicPeriod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SzPct val="100000"/>
              <a:buFont typeface="+mj-lt"/>
              <a:buAutoNum type="arabicPeriod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5/28/2015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
              </a:t>
            </a:r>
            <a:endParaRPr lang="en-US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0445669" y="672006"/>
            <a:ext cx="679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CAAA04F-6994-4975-AB94-5B82C73B1D3B}" type="slidenum">
              <a:rPr lang="de-DE" sz="2000" smtClean="0">
                <a:solidFill>
                  <a:schemeClr val="bg1"/>
                </a:solidFill>
              </a:rPr>
              <a:pPr algn="ctr"/>
              <a:t>‹Nr.›</a:t>
            </a:fld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3124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5/28/2015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
             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1978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5/28/2015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
              </a:t>
            </a:r>
            <a:endParaRPr lang="en-US" dirty="0"/>
          </a:p>
        </p:txBody>
      </p:sp>
      <p:sp>
        <p:nvSpPr>
          <p:cNvPr id="9" name="Textfeld 8"/>
          <p:cNvSpPr txBox="1"/>
          <p:nvPr userDrawn="1"/>
        </p:nvSpPr>
        <p:spPr>
          <a:xfrm>
            <a:off x="10445669" y="672006"/>
            <a:ext cx="679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CAAA04F-6994-4975-AB94-5B82C73B1D3B}" type="slidenum">
              <a:rPr lang="de-DE" sz="2000" smtClean="0">
                <a:solidFill>
                  <a:schemeClr val="bg1"/>
                </a:solidFill>
              </a:rPr>
              <a:pPr algn="ctr"/>
              <a:t>‹Nr.›</a:t>
            </a:fld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4025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5/28/2015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
              </a:t>
            </a:r>
            <a:endParaRPr lang="en-US" dirty="0"/>
          </a:p>
        </p:txBody>
      </p:sp>
      <p:sp>
        <p:nvSpPr>
          <p:cNvPr id="10" name="Textfeld 9"/>
          <p:cNvSpPr txBox="1"/>
          <p:nvPr userDrawn="1"/>
        </p:nvSpPr>
        <p:spPr>
          <a:xfrm>
            <a:off x="10445669" y="672006"/>
            <a:ext cx="679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CAAA04F-6994-4975-AB94-5B82C73B1D3B}" type="slidenum">
              <a:rPr lang="de-DE" sz="2000" smtClean="0">
                <a:solidFill>
                  <a:schemeClr val="bg1"/>
                </a:solidFill>
              </a:rPr>
              <a:pPr algn="ctr"/>
              <a:t>‹Nr.›</a:t>
            </a:fld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704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5/28/2015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328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extfeld 5"/>
          <p:cNvSpPr txBox="1"/>
          <p:nvPr userDrawn="1"/>
        </p:nvSpPr>
        <p:spPr>
          <a:xfrm>
            <a:off x="10445669" y="672006"/>
            <a:ext cx="679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CAAA04F-6994-4975-AB94-5B82C73B1D3B}" type="slidenum">
              <a:rPr lang="de-DE" sz="2000" smtClean="0">
                <a:solidFill>
                  <a:schemeClr val="bg1"/>
                </a:solidFill>
              </a:rPr>
              <a:pPr algn="ctr"/>
              <a:t>‹Nr.›</a:t>
            </a:fld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641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5/28/2015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
             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626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5/28/2015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
             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371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5/28/2015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
             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Myriad Proy Gothic (Textkörper)"/>
              </a:defRPr>
            </a:lvl1pPr>
          </a:lstStyle>
          <a:p>
            <a:r>
              <a:rPr lang="en-US" dirty="0" smtClean="0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079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chart" Target="../charts/chart2.xml"/><Relationship Id="rId10" Type="http://schemas.openxmlformats.org/officeDocument/2006/relationships/image" Target="../media/image10.png"/><Relationship Id="rId4" Type="http://schemas.openxmlformats.org/officeDocument/2006/relationships/chart" Target="../charts/chart1.xml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4800" dirty="0" smtClean="0"/>
              <a:t>Power Laws </a:t>
            </a:r>
            <a:r>
              <a:rPr lang="de-DE" sz="4800" dirty="0" err="1" smtClean="0"/>
              <a:t>and</a:t>
            </a:r>
            <a:r>
              <a:rPr lang="de-DE" sz="4800" dirty="0" smtClean="0"/>
              <a:t/>
            </a:r>
            <a:br>
              <a:rPr lang="de-DE" sz="4800" dirty="0" smtClean="0"/>
            </a:br>
            <a:r>
              <a:rPr lang="de-DE" sz="4800" dirty="0" smtClean="0"/>
              <a:t>Rich-</a:t>
            </a:r>
            <a:r>
              <a:rPr lang="de-DE" sz="4800" dirty="0" err="1" smtClean="0"/>
              <a:t>Get</a:t>
            </a:r>
            <a:r>
              <a:rPr lang="de-DE" sz="4800" dirty="0" smtClean="0"/>
              <a:t>-</a:t>
            </a:r>
            <a:r>
              <a:rPr lang="de-DE" sz="4800" dirty="0" err="1" smtClean="0"/>
              <a:t>Richer</a:t>
            </a:r>
            <a:r>
              <a:rPr lang="de-DE" sz="4800" dirty="0" smtClean="0"/>
              <a:t> </a:t>
            </a:r>
            <a:r>
              <a:rPr lang="de-DE" sz="4800" dirty="0" err="1" smtClean="0"/>
              <a:t>Phenomena</a:t>
            </a:r>
            <a:endParaRPr lang="de-DE" sz="4800" dirty="0"/>
          </a:p>
        </p:txBody>
      </p:sp>
    </p:spTree>
    <p:extLst>
      <p:ext uri="{BB962C8B-B14F-4D97-AF65-F5344CB8AC3E}">
        <p14:creationId xmlns:p14="http://schemas.microsoft.com/office/powerpoint/2010/main" val="333021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</a:t>
            </a:r>
            <a:r>
              <a:rPr lang="de-DE" dirty="0" smtClean="0"/>
              <a:t>Potenzgesetze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smtClean="0"/>
                  <a:t>Weitere untersuchte Potenzgesetze: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smtClean="0"/>
                  <a:t>		Telefonnummern, die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dirty="0" smtClean="0"/>
                  <a:t>-Anrufe pro Tag erhalten = </a:t>
                </a:r>
                <a14:m>
                  <m:oMath xmlns:m="http://schemas.openxmlformats.org/officeDocument/2006/math">
                    <m:r>
                      <a:rPr lang="de-DE" sz="2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2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de-DE" sz="2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de-DE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de-DE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de-DE" sz="2200" dirty="0" smtClean="0"/>
                  <a:t> </a:t>
                </a:r>
              </a:p>
              <a:p>
                <a:pPr marL="0" indent="0">
                  <a:buNone/>
                </a:pPr>
                <a:r>
                  <a:rPr lang="de-DE" dirty="0"/>
                  <a:t>	</a:t>
                </a:r>
                <a:r>
                  <a:rPr lang="de-DE" dirty="0" smtClean="0"/>
                  <a:t>	Bücher, die von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 smtClean="0"/>
                  <a:t>-Leuten gekauft wurden = </a:t>
                </a:r>
                <a14:m>
                  <m:oMath xmlns:m="http://schemas.openxmlformats.org/officeDocument/2006/math">
                    <m:r>
                      <a:rPr lang="de-DE" sz="22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2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de-DE" sz="2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de-DE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de-DE" sz="2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de-DE" sz="2200" dirty="0"/>
                  <a:t> </a:t>
                </a:r>
                <a:endParaRPr lang="de-DE" sz="2200" dirty="0" smtClean="0"/>
              </a:p>
              <a:p>
                <a:pPr marL="0" indent="0">
                  <a:buNone/>
                </a:pPr>
                <a:r>
                  <a:rPr lang="de-DE" dirty="0"/>
                  <a:t>	</a:t>
                </a:r>
                <a:r>
                  <a:rPr lang="de-DE" dirty="0" smtClean="0"/>
                  <a:t>	Wissenschaftliche Paper, die k-Zitate erhalten haben = </a:t>
                </a:r>
                <a14:m>
                  <m:oMath xmlns:m="http://schemas.openxmlformats.org/officeDocument/2006/math">
                    <m:r>
                      <a:rPr lang="de-DE" sz="2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2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de-DE" sz="2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de-DE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de-DE" sz="22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endParaRPr lang="de-DE" sz="2200" dirty="0"/>
              </a:p>
            </p:txBody>
          </p:sp>
        </mc:Choice>
        <mc:Fallback xmlns="">
          <p:sp>
            <p:nvSpPr>
              <p:cNvPr id="7" name="Inhaltsplatzhalt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414" t="-8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273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Potenzgesetze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Folgerung: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1800" dirty="0" smtClean="0"/>
              <a:t>Normalverteilungen sind typisch für naturwissenschaftliche Themengebiete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1800" dirty="0" smtClean="0"/>
              <a:t>Potenzgesetze beschreiben Bereiche die von Popularität/Bekanntheit geprägt sind</a:t>
            </a:r>
          </a:p>
          <a:p>
            <a:pPr marL="0" indent="0">
              <a:buNone/>
            </a:pPr>
            <a:endParaRPr lang="de-DE" dirty="0" smtClean="0"/>
          </a:p>
          <a:p>
            <a:pPr marL="457200" lvl="1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485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Potenzgesetze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1154954" y="2603500"/>
                <a:ext cx="10266579" cy="3416300"/>
              </a:xfrm>
            </p:spPr>
            <p:txBody>
              <a:bodyPr>
                <a:norm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 smtClean="0"/>
                  <a:t>Datensätze können auf Potenzgesetze überprüft werden; Schnelltest: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sSup>
                          <m:sSupPr>
                            <m:ctrlP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de-DE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den>
                    </m:f>
                  </m:oMath>
                </a14:m>
                <a:r>
                  <a:rPr lang="de-DE" sz="2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endParaRPr lang="de-DE" sz="240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de-DE" sz="2400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de-DE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sz="2200" dirty="0" smtClean="0"/>
              </a:p>
              <a:p>
                <a:pPr marL="0" indent="0">
                  <a:buNone/>
                </a:pPr>
                <a:r>
                  <a:rPr lang="de-DE" dirty="0" smtClean="0"/>
                  <a:t>Zeigt der Plot dieser Funktion eine gerade Linie kann von einem Potenzgesetz ausgegangen werden.</a:t>
                </a:r>
                <a:endParaRPr lang="de-DE" sz="1600" dirty="0" smtClean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54954" y="2603500"/>
                <a:ext cx="10266579" cy="3416300"/>
              </a:xfrm>
              <a:blipFill rotWithShape="0">
                <a:blip r:embed="rId2"/>
                <a:stretch>
                  <a:fillRect l="-475" t="-8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35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Potenzgesetze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873690" y="2603500"/>
            <a:ext cx="8825659" cy="3416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Andrei Broder, israelischer Informatiker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Seit 2012 bei Google tätig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Schwerpunkt sind Suchmaschinen und dazu benötigten Algorithmen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Untersuchte mit verschiedenen AltaVista Crawls jeweils über</a:t>
            </a:r>
          </a:p>
          <a:p>
            <a:pPr marL="2914650" lvl="6" indent="-285750">
              <a:buFont typeface="Arial" panose="020B0604020202020204" pitchFamily="34" charset="0"/>
              <a:buChar char="•"/>
            </a:pPr>
            <a:r>
              <a:rPr lang="de-DE" sz="1800" dirty="0" smtClean="0">
                <a:solidFill>
                  <a:schemeClr val="tx1"/>
                </a:solidFill>
                <a:latin typeface="Myriad Pro" panose="020B0503030403020204" pitchFamily="34" charset="0"/>
              </a:rPr>
              <a:t>200 Millionen Webseiten und</a:t>
            </a:r>
          </a:p>
          <a:p>
            <a:pPr marL="2914650" lvl="6" indent="-285750">
              <a:buFont typeface="Arial" panose="020B0604020202020204" pitchFamily="34" charset="0"/>
              <a:buChar char="•"/>
            </a:pPr>
            <a:r>
              <a:rPr lang="de-DE" sz="1800" dirty="0" smtClean="0">
                <a:solidFill>
                  <a:schemeClr val="tx1"/>
                </a:solidFill>
                <a:latin typeface="Myriad Pro" panose="020B0503030403020204" pitchFamily="34" charset="0"/>
              </a:rPr>
              <a:t>1.5 Milliarden Inlinks </a:t>
            </a:r>
            <a:endParaRPr lang="de-DE" sz="1800" dirty="0">
              <a:solidFill>
                <a:schemeClr val="tx1"/>
              </a:solidFill>
              <a:latin typeface="Myriad Pro" panose="020B0503030403020204" pitchFamily="34" charset="0"/>
            </a:endParaRPr>
          </a:p>
        </p:txBody>
      </p:sp>
      <p:pic>
        <p:nvPicPr>
          <p:cNvPr id="1026" name="Picture 2" descr="http://wwwconference.org/www2008/Images/AndreiBrod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54" y="2603500"/>
            <a:ext cx="1514475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6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Potenzgesetze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idx="1"/>
          </p:nvPr>
        </p:nvSpPr>
        <p:spPr>
          <a:xfrm>
            <a:off x="1154954" y="2510363"/>
            <a:ext cx="4825157" cy="35189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dirty="0" smtClean="0"/>
              <a:t>Inlinks Verteilung nach Potenzgesetzen</a:t>
            </a:r>
            <a:endParaRPr lang="de-DE" dirty="0"/>
          </a:p>
        </p:txBody>
      </p:sp>
      <p:pic>
        <p:nvPicPr>
          <p:cNvPr id="15" name="Inhaltsplatzhalter 1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15724" y="3069429"/>
            <a:ext cx="3903615" cy="3142847"/>
          </a:xfrm>
          <a:prstGeom prst="rect">
            <a:avLst/>
          </a:prstGeom>
        </p:spPr>
      </p:pic>
      <p:sp>
        <p:nvSpPr>
          <p:cNvPr id="13" name="Textplatzhalter 12"/>
          <p:cNvSpPr>
            <a:spLocks noGrp="1"/>
          </p:cNvSpPr>
          <p:nvPr>
            <p:ph type="body" sz="quarter" idx="3"/>
          </p:nvPr>
        </p:nvSpPr>
        <p:spPr>
          <a:xfrm>
            <a:off x="6208710" y="2510363"/>
            <a:ext cx="4825159" cy="351892"/>
          </a:xfrm>
        </p:spPr>
        <p:txBody>
          <a:bodyPr/>
          <a:lstStyle/>
          <a:p>
            <a:r>
              <a:rPr lang="de-DE" dirty="0" smtClean="0"/>
              <a:t>Inlinks Verteilung über 2 Crawls</a:t>
            </a:r>
            <a:endParaRPr lang="de-DE" dirty="0"/>
          </a:p>
        </p:txBody>
      </p:sp>
      <p:pic>
        <p:nvPicPr>
          <p:cNvPr id="16" name="Inhaltsplatzhalter 15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69481" y="3069429"/>
            <a:ext cx="3903615" cy="314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9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Potenzgesetze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873691" y="2603500"/>
            <a:ext cx="7108510" cy="3416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Mark Newman, britischer Physiker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Professor an der University </a:t>
            </a:r>
            <a:r>
              <a:rPr lang="de-DE" dirty="0" err="1" smtClean="0"/>
              <a:t>of</a:t>
            </a:r>
            <a:r>
              <a:rPr lang="de-DE" dirty="0" smtClean="0"/>
              <a:t> Michigan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Autor von „Power Laws, Pareto </a:t>
            </a:r>
            <a:r>
              <a:rPr lang="de-DE" dirty="0" err="1" smtClean="0"/>
              <a:t>distributions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Zipf‘s</a:t>
            </a:r>
            <a:r>
              <a:rPr lang="de-DE" dirty="0" smtClean="0"/>
              <a:t> Law“, in welchem verschiedene Beispiele zu Potenzgesetzen untersucht wurden.</a:t>
            </a:r>
          </a:p>
        </p:txBody>
      </p:sp>
      <p:pic>
        <p:nvPicPr>
          <p:cNvPr id="2050" name="Picture 2" descr="220220_newman_1172785944.jpg (220×220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08" y="2603500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98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2"/>
          <p:cNvSpPr txBox="1">
            <a:spLocks/>
          </p:cNvSpPr>
          <p:nvPr/>
        </p:nvSpPr>
        <p:spPr>
          <a:xfrm>
            <a:off x="265954" y="3618443"/>
            <a:ext cx="7108510" cy="34163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54" y="73572"/>
            <a:ext cx="4905136" cy="6676435"/>
          </a:xfrm>
          <a:prstGeom prst="rect">
            <a:avLst/>
          </a:prstGeom>
        </p:spPr>
      </p:pic>
      <p:grpSp>
        <p:nvGrpSpPr>
          <p:cNvPr id="34" name="Gruppieren 33"/>
          <p:cNvGrpSpPr/>
          <p:nvPr/>
        </p:nvGrpSpPr>
        <p:grpSpPr>
          <a:xfrm>
            <a:off x="5537195" y="1292010"/>
            <a:ext cx="6570137" cy="4764833"/>
            <a:chOff x="5477934" y="1292010"/>
            <a:chExt cx="6316134" cy="4764833"/>
          </a:xfrm>
        </p:grpSpPr>
        <p:grpSp>
          <p:nvGrpSpPr>
            <p:cNvPr id="24" name="Gruppieren 23"/>
            <p:cNvGrpSpPr/>
            <p:nvPr/>
          </p:nvGrpSpPr>
          <p:grpSpPr>
            <a:xfrm>
              <a:off x="5477934" y="1292010"/>
              <a:ext cx="6316134" cy="1107996"/>
              <a:chOff x="5477934" y="1292010"/>
              <a:chExt cx="6316134" cy="110799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feld 16"/>
                  <p:cNvSpPr txBox="1"/>
                  <p:nvPr/>
                </p:nvSpPr>
                <p:spPr>
                  <a:xfrm>
                    <a:off x="5477934" y="1292010"/>
                    <a:ext cx="63161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: </m:t>
                        </m:r>
                      </m:oMath>
                    </a14:m>
                    <a:r>
                      <a:rPr lang="de-DE" dirty="0" smtClean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Wie oft kommen verschiedene Wörter in einem Text vor?</a:t>
                    </a:r>
                    <a:endParaRPr lang="de-DE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7" name="Textfeld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77934" y="1292010"/>
                    <a:ext cx="6316134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9836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feld 17"/>
                  <p:cNvSpPr txBox="1"/>
                  <p:nvPr/>
                </p:nvSpPr>
                <p:spPr>
                  <a:xfrm>
                    <a:off x="5477934" y="1661342"/>
                    <a:ext cx="63161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: </m:t>
                        </m:r>
                      </m:oMath>
                    </a14:m>
                    <a:r>
                      <a:rPr lang="de-DE" dirty="0" smtClean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Wie häufig wurden Paper zitiert?</a:t>
                    </a:r>
                    <a:endParaRPr lang="de-DE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8" name="Textfeld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77934" y="1661342"/>
                    <a:ext cx="6316134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1000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feld 19"/>
                  <p:cNvSpPr txBox="1"/>
                  <p:nvPr/>
                </p:nvSpPr>
                <p:spPr>
                  <a:xfrm>
                    <a:off x="5477934" y="2030674"/>
                    <a:ext cx="63161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: </m:t>
                        </m:r>
                      </m:oMath>
                    </a14:m>
                    <a:r>
                      <a:rPr lang="de-DE" dirty="0" smtClean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Welche Pages erhalten wie viele Aufrufe?</a:t>
                    </a:r>
                    <a:endParaRPr lang="de-DE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0" name="Textfeld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77934" y="2030674"/>
                    <a:ext cx="6316134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8197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" name="Gruppieren 24"/>
            <p:cNvGrpSpPr/>
            <p:nvPr/>
          </p:nvGrpSpPr>
          <p:grpSpPr>
            <a:xfrm>
              <a:off x="5477934" y="2510447"/>
              <a:ext cx="6316134" cy="1107996"/>
              <a:chOff x="5477934" y="2400006"/>
              <a:chExt cx="6316134" cy="110799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feld 20"/>
                  <p:cNvSpPr txBox="1"/>
                  <p:nvPr/>
                </p:nvSpPr>
                <p:spPr>
                  <a:xfrm>
                    <a:off x="5477934" y="2400006"/>
                    <a:ext cx="63161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: </m:t>
                        </m:r>
                      </m:oMath>
                    </a14:m>
                    <a:r>
                      <a:rPr lang="de-DE" dirty="0" smtClean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Welche Bücher verkauften sich wie oft?</a:t>
                    </a:r>
                    <a:endParaRPr lang="de-DE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1" name="Textfeld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77934" y="2400006"/>
                    <a:ext cx="6316134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t="-1000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feld 21"/>
                  <p:cNvSpPr txBox="1"/>
                  <p:nvPr/>
                </p:nvSpPr>
                <p:spPr>
                  <a:xfrm>
                    <a:off x="5477934" y="2769338"/>
                    <a:ext cx="63161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: </m:t>
                        </m:r>
                      </m:oMath>
                    </a14:m>
                    <a:r>
                      <a:rPr lang="de-DE" dirty="0" smtClean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Wie viele Anrufe erhalten Telefone?</a:t>
                    </a:r>
                    <a:endParaRPr lang="de-DE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2" name="Textfeld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77934" y="2769338"/>
                    <a:ext cx="6316134" cy="36933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t="-8197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feld 22"/>
                  <p:cNvSpPr txBox="1"/>
                  <p:nvPr/>
                </p:nvSpPr>
                <p:spPr>
                  <a:xfrm>
                    <a:off x="5477934" y="3138670"/>
                    <a:ext cx="63161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: </m:t>
                        </m:r>
                      </m:oMath>
                    </a14:m>
                    <a:r>
                      <a:rPr lang="de-DE" dirty="0" smtClean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Wie stark sind Erdbeben ausgeschlagen?</a:t>
                    </a:r>
                    <a:endParaRPr lang="de-DE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3" name="Textfeld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77934" y="3138670"/>
                    <a:ext cx="6316134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t="-9836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6" name="Gruppieren 25"/>
            <p:cNvGrpSpPr/>
            <p:nvPr/>
          </p:nvGrpSpPr>
          <p:grpSpPr>
            <a:xfrm>
              <a:off x="5477934" y="3730410"/>
              <a:ext cx="6316134" cy="1107996"/>
              <a:chOff x="5477934" y="1292010"/>
              <a:chExt cx="6316134" cy="110799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feld 26"/>
                  <p:cNvSpPr txBox="1"/>
                  <p:nvPr/>
                </p:nvSpPr>
                <p:spPr>
                  <a:xfrm>
                    <a:off x="5477934" y="1292010"/>
                    <a:ext cx="63161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: </m:t>
                        </m:r>
                      </m:oMath>
                    </a14:m>
                    <a:r>
                      <a:rPr lang="de-DE" dirty="0" smtClean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Welchen Durchmesser haben Mondkrater?</a:t>
                    </a:r>
                    <a:endParaRPr lang="de-DE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7" name="Textfeld 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77934" y="1292010"/>
                    <a:ext cx="6316134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t="-9836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feld 27"/>
                  <p:cNvSpPr txBox="1"/>
                  <p:nvPr/>
                </p:nvSpPr>
                <p:spPr>
                  <a:xfrm>
                    <a:off x="5477934" y="1661342"/>
                    <a:ext cx="63161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: </m:t>
                        </m:r>
                      </m:oMath>
                    </a14:m>
                    <a:r>
                      <a:rPr lang="de-DE" dirty="0" smtClean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Wie viele Sonneneruptionen erzeugten welche Gamma </a:t>
                    </a:r>
                    <a:r>
                      <a:rPr lang="de-DE" dirty="0" err="1" smtClean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Strah</a:t>
                    </a:r>
                    <a:r>
                      <a:rPr lang="de-DE" dirty="0" smtClean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.</a:t>
                    </a:r>
                    <a:endParaRPr lang="de-DE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8" name="Textfeld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77934" y="1661342"/>
                    <a:ext cx="6316134" cy="36933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t="-1000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feld 28"/>
                  <p:cNvSpPr txBox="1"/>
                  <p:nvPr/>
                </p:nvSpPr>
                <p:spPr>
                  <a:xfrm>
                    <a:off x="5477934" y="2030674"/>
                    <a:ext cx="63161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: </m:t>
                        </m:r>
                      </m:oMath>
                    </a14:m>
                    <a:r>
                      <a:rPr lang="de-DE" dirty="0" smtClean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Welche Kriege waren wie intensiv (</a:t>
                    </a:r>
                    <a:r>
                      <a:rPr lang="de-DE" dirty="0" err="1" smtClean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anz</a:t>
                    </a:r>
                    <a:r>
                      <a:rPr lang="de-DE" dirty="0" smtClean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. Kriegsgefallene)? </a:t>
                    </a:r>
                    <a:endParaRPr lang="de-DE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9" name="Textfeld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77934" y="2030674"/>
                    <a:ext cx="6316134" cy="36933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t="-8197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0" name="Gruppieren 29"/>
            <p:cNvGrpSpPr/>
            <p:nvPr/>
          </p:nvGrpSpPr>
          <p:grpSpPr>
            <a:xfrm>
              <a:off x="5477934" y="4948847"/>
              <a:ext cx="6316134" cy="1107996"/>
              <a:chOff x="5477934" y="2400006"/>
              <a:chExt cx="6316134" cy="110799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feld 30"/>
                  <p:cNvSpPr txBox="1"/>
                  <p:nvPr/>
                </p:nvSpPr>
                <p:spPr>
                  <a:xfrm>
                    <a:off x="5477934" y="2400006"/>
                    <a:ext cx="63161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: </m:t>
                        </m:r>
                      </m:oMath>
                    </a14:m>
                    <a:r>
                      <a:rPr lang="de-DE" dirty="0" smtClean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Wie ist das Geld unter reichen aufgeteilt?</a:t>
                    </a:r>
                    <a:endParaRPr lang="de-DE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1" name="Textfeld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77934" y="2400006"/>
                    <a:ext cx="6316134" cy="369332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t="-1000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feld 31"/>
                  <p:cNvSpPr txBox="1"/>
                  <p:nvPr/>
                </p:nvSpPr>
                <p:spPr>
                  <a:xfrm>
                    <a:off x="5477934" y="2769338"/>
                    <a:ext cx="63161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: </m:t>
                        </m:r>
                      </m:oMath>
                    </a14:m>
                    <a:r>
                      <a:rPr lang="de-DE" dirty="0" smtClean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Häufigkeit von Familiennamen.</a:t>
                    </a:r>
                    <a:endParaRPr lang="de-DE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2" name="Textfeld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77934" y="2769338"/>
                    <a:ext cx="6316134" cy="369332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t="-8197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feld 32"/>
                  <p:cNvSpPr txBox="1"/>
                  <p:nvPr/>
                </p:nvSpPr>
                <p:spPr>
                  <a:xfrm>
                    <a:off x="5477934" y="3138670"/>
                    <a:ext cx="63161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: </m:t>
                        </m:r>
                      </m:oMath>
                    </a14:m>
                    <a:r>
                      <a:rPr lang="de-DE" dirty="0" smtClean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Wie verteilt sich die Bevölkerung auf Städte?</a:t>
                    </a:r>
                    <a:endParaRPr lang="de-DE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3" name="Textfeld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77934" y="3138670"/>
                    <a:ext cx="6316134" cy="369332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t="-9836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88590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 </a:t>
            </a:r>
            <a:r>
              <a:rPr lang="de-DE" dirty="0"/>
              <a:t>Rich-</a:t>
            </a:r>
            <a:r>
              <a:rPr lang="de-DE" dirty="0" err="1"/>
              <a:t>Get</a:t>
            </a:r>
            <a:r>
              <a:rPr lang="de-DE" dirty="0"/>
              <a:t>-</a:t>
            </a:r>
            <a:r>
              <a:rPr lang="de-DE" dirty="0" err="1"/>
              <a:t>Richer</a:t>
            </a:r>
            <a:r>
              <a:rPr lang="de-DE" dirty="0"/>
              <a:t> </a:t>
            </a:r>
            <a:r>
              <a:rPr lang="de-DE" dirty="0" smtClean="0"/>
              <a:t>Dynamik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54954" y="4284133"/>
            <a:ext cx="8825659" cy="1735666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 smtClean="0"/>
              <a:t>Viele Unabhängige Entscheidungen lassen Normalverteilungen entstehen.</a:t>
            </a:r>
          </a:p>
          <a:p>
            <a:pPr marL="0" indent="0" algn="ctr">
              <a:buNone/>
            </a:pPr>
            <a:endParaRPr lang="de-DE" dirty="0" smtClean="0"/>
          </a:p>
          <a:p>
            <a:pPr marL="0" indent="0" algn="ctr">
              <a:buNone/>
            </a:pPr>
            <a:r>
              <a:rPr lang="de-DE" dirty="0" smtClean="0"/>
              <a:t>Potenzgesetze sind das Ergebnis von in Beziehung stehenden Entscheidungen und</a:t>
            </a:r>
          </a:p>
          <a:p>
            <a:pPr marL="0" indent="0" algn="ctr">
              <a:buNone/>
            </a:pPr>
            <a:r>
              <a:rPr lang="de-DE" dirty="0" smtClean="0"/>
              <a:t>der Tatsache das Menschen gerne Entscheidungen kopieren. </a:t>
            </a:r>
          </a:p>
          <a:p>
            <a:pPr marL="0" indent="0" algn="ctr">
              <a:buNone/>
            </a:pP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1154954" y="2603500"/>
            <a:ext cx="6659779" cy="1392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8001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6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2573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2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2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Wie entstehen diese Potenzgesetze?</a:t>
            </a:r>
          </a:p>
          <a:p>
            <a:pPr marL="0" indent="0">
              <a:buFont typeface="+mj-lt"/>
              <a:buNone/>
            </a:pPr>
            <a:r>
              <a:rPr lang="de-DE" dirty="0" smtClean="0"/>
              <a:t>Es ist überraschend, dass immer eine nahezu gerade Linie entsteht, trotz aller eingeflossenen Faktoren.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005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3.1. Modell und Beispiel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1154953" y="2603500"/>
                <a:ext cx="9013513" cy="3898900"/>
              </a:xfrm>
            </p:spPr>
            <p:txBody>
              <a:bodyPr>
                <a:normAutofit/>
              </a:bodyPr>
              <a:lstStyle/>
              <a:p>
                <a:pPr algn="just">
                  <a:buFont typeface="+mj-lt"/>
                  <a:buAutoNum type="arabicParenBoth"/>
                </a:pPr>
                <a:r>
                  <a:rPr lang="de-DE" dirty="0" smtClean="0">
                    <a:solidFill>
                      <a:schemeClr val="tx1"/>
                    </a:solidFill>
                  </a:rPr>
                  <a:t>Pages werden der Reihe nach erstellt und durchnummeriert: </a:t>
                </a:r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1, 2, 3, …, </m:t>
                    </m:r>
                    <m:r>
                      <a:rPr lang="de-DE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DE" dirty="0" smtClean="0">
                    <a:solidFill>
                      <a:schemeClr val="tx1"/>
                    </a:solidFill>
                  </a:rPr>
                  <a:t>.</a:t>
                </a:r>
              </a:p>
              <a:p>
                <a:pPr algn="just">
                  <a:buFont typeface="+mj-lt"/>
                  <a:buAutoNum type="arabicParenBoth"/>
                </a:pPr>
                <a:r>
                  <a:rPr lang="de-DE" dirty="0" smtClean="0">
                    <a:solidFill>
                      <a:schemeClr val="tx1"/>
                    </a:solidFill>
                  </a:rPr>
                  <a:t>Wenn </a:t>
                </a:r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𝑃𝑎𝑔𝑒</m:t>
                    </m:r>
                    <m:r>
                      <a:rPr lang="de-DE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dirty="0" smtClean="0">
                    <a:solidFill>
                      <a:schemeClr val="tx1"/>
                    </a:solidFill>
                  </a:rPr>
                  <a:t> erstellt wird, erstellt es einen Link zu einer zuvor erstellten Page nach der folgenden Wahrscheinlichkeits-Regel (kontrolliert durch eine Zahl </a:t>
                </a:r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 smtClean="0">
                    <a:solidFill>
                      <a:schemeClr val="tx1"/>
                    </a:solidFill>
                  </a:rPr>
                  <a:t> zwischen </a:t>
                </a:r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de-DE" dirty="0" smtClean="0">
                    <a:solidFill>
                      <a:schemeClr val="tx1"/>
                    </a:solidFill>
                  </a:rPr>
                  <a:t> und </a:t>
                </a:r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dirty="0" smtClean="0">
                    <a:solidFill>
                      <a:schemeClr val="tx1"/>
                    </a:solidFill>
                  </a:rPr>
                  <a:t>):</a:t>
                </a:r>
              </a:p>
              <a:p>
                <a:pPr lvl="1" algn="just">
                  <a:buFont typeface="+mj-lt"/>
                  <a:buAutoNum type="alphaLcParenR"/>
                </a:pPr>
                <a:r>
                  <a:rPr lang="de-DE" sz="1800" dirty="0" smtClean="0">
                    <a:solidFill>
                      <a:schemeClr val="tx1"/>
                    </a:solidFill>
                  </a:rPr>
                  <a:t>Mit der Wahrscheinlichkeit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sz="1800" dirty="0" smtClean="0">
                    <a:solidFill>
                      <a:schemeClr val="tx1"/>
                    </a:solidFill>
                  </a:rPr>
                  <a:t> wählt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𝑃𝑎𝑔𝑒</m:t>
                    </m:r>
                    <m:r>
                      <a:rPr lang="de-DE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sz="1800" dirty="0" smtClean="0">
                    <a:solidFill>
                      <a:schemeClr val="tx1"/>
                    </a:solidFill>
                  </a:rPr>
                  <a:t> eine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𝑃𝑎𝑔𝑒</m:t>
                    </m:r>
                    <m:r>
                      <a:rPr lang="de-DE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800" dirty="0" smtClean="0">
                    <a:solidFill>
                      <a:schemeClr val="tx1"/>
                    </a:solidFill>
                  </a:rPr>
                  <a:t> aus und erstellt einen Link auf </a:t>
                </a:r>
                <a14:m>
                  <m:oMath xmlns:m="http://schemas.openxmlformats.org/officeDocument/2006/math">
                    <m:r>
                      <a:rPr lang="de-DE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𝑃𝑎𝑔𝑒</m:t>
                    </m:r>
                    <m:r>
                      <a:rPr lang="de-DE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800" dirty="0" smtClean="0">
                    <a:solidFill>
                      <a:schemeClr val="tx1"/>
                    </a:solidFill>
                  </a:rPr>
                  <a:t>.</a:t>
                </a:r>
              </a:p>
              <a:p>
                <a:pPr lvl="1" algn="just">
                  <a:buFont typeface="+mj-lt"/>
                  <a:buAutoNum type="alphaLcParenR"/>
                </a:pPr>
                <a:r>
                  <a:rPr lang="de-DE" sz="1800" dirty="0" smtClean="0">
                    <a:solidFill>
                      <a:schemeClr val="tx1"/>
                    </a:solidFill>
                  </a:rPr>
                  <a:t>Mit der Wahrscheinlichkeit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de-DE" sz="1800" dirty="0" smtClean="0">
                    <a:solidFill>
                      <a:schemeClr val="tx1"/>
                    </a:solidFill>
                  </a:rPr>
                  <a:t> wählt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𝑃𝑎𝑔𝑒</m:t>
                    </m:r>
                    <m:r>
                      <a:rPr lang="de-DE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sz="1800" dirty="0" smtClean="0">
                    <a:solidFill>
                      <a:schemeClr val="tx1"/>
                    </a:solidFill>
                  </a:rPr>
                  <a:t> eine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𝑃𝑎𝑔𝑒</m:t>
                    </m:r>
                    <m:r>
                      <a:rPr lang="de-DE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800" dirty="0" smtClean="0">
                    <a:solidFill>
                      <a:schemeClr val="tx1"/>
                    </a:solidFill>
                  </a:rPr>
                  <a:t> aus und erstellt einen Link auf </a:t>
                </a:r>
                <a:r>
                  <a:rPr lang="de-DE" sz="1800" u="sng" dirty="0" smtClean="0">
                    <a:solidFill>
                      <a:schemeClr val="tx1"/>
                    </a:solidFill>
                    <a:effectLst/>
                  </a:rPr>
                  <a:t>die </a:t>
                </a:r>
                <a14:m>
                  <m:oMath xmlns:m="http://schemas.openxmlformats.org/officeDocument/2006/math">
                    <m:r>
                      <a:rPr lang="de-DE" sz="1800" i="1" u="sng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𝑃𝑎𝑔𝑒</m:t>
                    </m:r>
                    <m:r>
                      <a:rPr lang="de-DE" sz="1800" i="1" u="sng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u="sng" dirty="0" smtClean="0">
                    <a:solidFill>
                      <a:schemeClr val="tx1"/>
                    </a:solidFill>
                    <a:effectLst/>
                  </a:rPr>
                  <a:t>auf die </a:t>
                </a:r>
                <a14:m>
                  <m:oMath xmlns:m="http://schemas.openxmlformats.org/officeDocument/2006/math">
                    <m:r>
                      <a:rPr lang="de-DE" sz="1800" i="1" u="sng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𝑆𝑒𝑖𝑡𝑒</m:t>
                    </m:r>
                    <m:r>
                      <a:rPr lang="de-DE" sz="1800" i="1" u="sng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i="1" u="sng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800" u="sng" dirty="0" smtClean="0">
                    <a:solidFill>
                      <a:schemeClr val="tx1"/>
                    </a:solidFill>
                    <a:effectLst/>
                  </a:rPr>
                  <a:t> zeigt</a:t>
                </a:r>
                <a:r>
                  <a:rPr lang="de-DE" sz="1800" dirty="0" smtClean="0">
                    <a:solidFill>
                      <a:schemeClr val="tx1"/>
                    </a:solidFill>
                  </a:rPr>
                  <a:t>. </a:t>
                </a:r>
              </a:p>
              <a:p>
                <a:pPr lvl="1" algn="just">
                  <a:buFont typeface="+mj-lt"/>
                  <a:buAutoNum type="alphaLcParenR"/>
                </a:pPr>
                <a:r>
                  <a:rPr lang="de-DE" sz="1800" dirty="0" smtClean="0">
                    <a:solidFill>
                      <a:schemeClr val="tx1"/>
                    </a:solidFill>
                  </a:rPr>
                  <a:t>Dies beschreibt die Erstellung eines Links von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𝑃𝑎𝑔𝑒</m:t>
                    </m:r>
                    <m:r>
                      <a:rPr lang="de-DE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sz="1800" dirty="0" smtClean="0">
                    <a:solidFill>
                      <a:schemeClr val="tx1"/>
                    </a:solidFill>
                  </a:rPr>
                  <a:t>; dieser Prozess könnte beliebig oft wiederholt werden um multiple, unabhängig generierte Links von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𝑃𝑎𝑔𝑒</m:t>
                    </m:r>
                    <m:r>
                      <a:rPr lang="de-DE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sz="1800" dirty="0" smtClean="0">
                    <a:solidFill>
                      <a:schemeClr val="tx1"/>
                    </a:solidFill>
                  </a:rPr>
                  <a:t> zu erhalten. Um die Dinge einfach zu halten generiert jede Page nur einen out-link.</a:t>
                </a:r>
                <a:endParaRPr lang="de-DE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54953" y="2603500"/>
                <a:ext cx="9013513" cy="3898900"/>
              </a:xfrm>
              <a:blipFill rotWithShape="0">
                <a:blip r:embed="rId2"/>
                <a:stretch>
                  <a:fillRect l="-541" t="-781" r="-5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389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/>
          <p:nvPr/>
        </p:nvSpPr>
        <p:spPr>
          <a:xfrm>
            <a:off x="9790815" y="3399949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4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Ellipse 4"/>
          <p:cNvSpPr/>
          <p:nvPr/>
        </p:nvSpPr>
        <p:spPr>
          <a:xfrm>
            <a:off x="4809996" y="2067984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2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Ellipse 5"/>
          <p:cNvSpPr/>
          <p:nvPr/>
        </p:nvSpPr>
        <p:spPr>
          <a:xfrm>
            <a:off x="7504814" y="2067983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3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Ellipse 6"/>
          <p:cNvSpPr/>
          <p:nvPr/>
        </p:nvSpPr>
        <p:spPr>
          <a:xfrm>
            <a:off x="7504814" y="710617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1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Gerade Verbindung mit Pfeil 7"/>
          <p:cNvCxnSpPr>
            <a:stCxn id="5" idx="7"/>
            <a:endCxn id="7" idx="2"/>
          </p:cNvCxnSpPr>
          <p:nvPr/>
        </p:nvCxnSpPr>
        <p:spPr>
          <a:xfrm flipV="1">
            <a:off x="5518217" y="1125484"/>
            <a:ext cx="1986597" cy="1064012"/>
          </a:xfrm>
          <a:prstGeom prst="straightConnector1">
            <a:avLst/>
          </a:prstGeom>
          <a:ln w="38100" cap="sq">
            <a:solidFill>
              <a:schemeClr val="accent1">
                <a:lumMod val="75000"/>
              </a:schemeClr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>
            <a:stCxn id="6" idx="2"/>
            <a:endCxn id="5" idx="6"/>
          </p:cNvCxnSpPr>
          <p:nvPr/>
        </p:nvCxnSpPr>
        <p:spPr>
          <a:xfrm flipH="1">
            <a:off x="5639729" y="2482850"/>
            <a:ext cx="1865085" cy="1"/>
          </a:xfrm>
          <a:prstGeom prst="straightConnector1">
            <a:avLst/>
          </a:prstGeom>
          <a:ln w="38100" cap="sq">
            <a:solidFill>
              <a:schemeClr val="accent1">
                <a:lumMod val="75000"/>
              </a:schemeClr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>
            <a:stCxn id="4" idx="0"/>
            <a:endCxn id="7" idx="5"/>
          </p:cNvCxnSpPr>
          <p:nvPr/>
        </p:nvCxnSpPr>
        <p:spPr>
          <a:xfrm flipH="1" flipV="1">
            <a:off x="8213035" y="1418838"/>
            <a:ext cx="1992647" cy="1981111"/>
          </a:xfrm>
          <a:prstGeom prst="straightConnector1">
            <a:avLst/>
          </a:prstGeom>
          <a:ln w="38100" cap="sq">
            <a:solidFill>
              <a:schemeClr val="accent1">
                <a:lumMod val="75000"/>
              </a:schemeClr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/>
          <p:cNvSpPr txBox="1"/>
          <p:nvPr/>
        </p:nvSpPr>
        <p:spPr>
          <a:xfrm>
            <a:off x="203200" y="168750"/>
            <a:ext cx="241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dirty="0" smtClean="0">
                <a:latin typeface="Calibri" panose="020F0502020204030204" pitchFamily="34" charset="0"/>
                <a:cs typeface="Calibri" panose="020F0502020204030204" pitchFamily="34" charset="0"/>
              </a:rPr>
              <a:t>1. Page 5 wird erstellt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03200" y="617483"/>
            <a:ext cx="4153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de-DE" dirty="0" smtClean="0">
                <a:latin typeface="Calibri" panose="020F0502020204030204" pitchFamily="34" charset="0"/>
                <a:cs typeface="Calibri" panose="020F0502020204030204" pitchFamily="34" charset="0"/>
              </a:rPr>
              <a:t>. Page 5 sucht sich eine Page aus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feld 26"/>
              <p:cNvSpPr txBox="1"/>
              <p:nvPr/>
            </p:nvSpPr>
            <p:spPr>
              <a:xfrm>
                <a:off x="203199" y="1066216"/>
                <a:ext cx="415323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de-DE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3. Page 5 würfelt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und erstellt einen Link auf diese Page</a:t>
                </a:r>
              </a:p>
            </p:txBody>
          </p:sp>
        </mc:Choice>
        <mc:Fallback>
          <p:sp>
            <p:nvSpPr>
              <p:cNvPr id="27" name="Textfeld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99" y="1066216"/>
                <a:ext cx="4153230" cy="646331"/>
              </a:xfrm>
              <a:prstGeom prst="rect">
                <a:avLst/>
              </a:prstGeom>
              <a:blipFill rotWithShape="0">
                <a:blip r:embed="rId2"/>
                <a:stretch>
                  <a:fillRect l="-1173" t="-5660" r="-1173" b="-141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Ellipse 27"/>
          <p:cNvSpPr/>
          <p:nvPr/>
        </p:nvSpPr>
        <p:spPr>
          <a:xfrm>
            <a:off x="6157404" y="4083051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5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4684863" y="1942849"/>
            <a:ext cx="1080000" cy="1080000"/>
          </a:xfrm>
          <a:prstGeom prst="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0" name="Gerade Verbindung mit Pfeil 29"/>
          <p:cNvCxnSpPr>
            <a:stCxn id="28" idx="0"/>
            <a:endCxn id="5" idx="4"/>
          </p:cNvCxnSpPr>
          <p:nvPr/>
        </p:nvCxnSpPr>
        <p:spPr>
          <a:xfrm flipH="1" flipV="1">
            <a:off x="5224863" y="2897717"/>
            <a:ext cx="1347408" cy="1185334"/>
          </a:xfrm>
          <a:prstGeom prst="straightConnector1">
            <a:avLst/>
          </a:prstGeom>
          <a:ln w="38100" cap="sq">
            <a:solidFill>
              <a:schemeClr val="accent1">
                <a:lumMod val="75000"/>
              </a:schemeClr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/>
          <p:cNvSpPr txBox="1"/>
          <p:nvPr/>
        </p:nvSpPr>
        <p:spPr>
          <a:xfrm>
            <a:off x="174496" y="2125383"/>
            <a:ext cx="241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dirty="0" smtClean="0">
                <a:latin typeface="Calibri" panose="020F0502020204030204" pitchFamily="34" charset="0"/>
                <a:cs typeface="Calibri" panose="020F0502020204030204" pitchFamily="34" charset="0"/>
              </a:rPr>
              <a:t>1. Page 6 wird erstellt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Textfeld 33"/>
          <p:cNvSpPr txBox="1"/>
          <p:nvPr/>
        </p:nvSpPr>
        <p:spPr>
          <a:xfrm>
            <a:off x="174496" y="2574116"/>
            <a:ext cx="4153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de-DE" dirty="0" smtClean="0">
                <a:latin typeface="Calibri" panose="020F0502020204030204" pitchFamily="34" charset="0"/>
                <a:cs typeface="Calibri" panose="020F0502020204030204" pitchFamily="34" charset="0"/>
              </a:rPr>
              <a:t>. Page 6 sucht sich eine Page aus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feld 34"/>
              <p:cNvSpPr txBox="1"/>
              <p:nvPr/>
            </p:nvSpPr>
            <p:spPr>
              <a:xfrm>
                <a:off x="174495" y="3022849"/>
                <a:ext cx="415323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de-DE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3. Page 6 würfelt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de-DE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und erstellt einen Link auf die Page, auf die die ausgewählte Page zeigt</a:t>
                </a:r>
              </a:p>
            </p:txBody>
          </p:sp>
        </mc:Choice>
        <mc:Fallback>
          <p:sp>
            <p:nvSpPr>
              <p:cNvPr id="35" name="Textfeld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95" y="3022849"/>
                <a:ext cx="4153230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322" t="-3974" r="-1175" b="-993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Ellipse 35"/>
          <p:cNvSpPr/>
          <p:nvPr/>
        </p:nvSpPr>
        <p:spPr>
          <a:xfrm>
            <a:off x="8546216" y="4083050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38" name="Rechteck 37"/>
          <p:cNvSpPr/>
          <p:nvPr/>
        </p:nvSpPr>
        <p:spPr>
          <a:xfrm>
            <a:off x="7388953" y="1954715"/>
            <a:ext cx="1080000" cy="1080000"/>
          </a:xfrm>
          <a:prstGeom prst="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0" name="Gerade Verbindung mit Pfeil 39"/>
          <p:cNvCxnSpPr>
            <a:stCxn id="36" idx="1"/>
            <a:endCxn id="5" idx="5"/>
          </p:cNvCxnSpPr>
          <p:nvPr/>
        </p:nvCxnSpPr>
        <p:spPr>
          <a:xfrm flipH="1" flipV="1">
            <a:off x="5518217" y="2776205"/>
            <a:ext cx="3149511" cy="1428357"/>
          </a:xfrm>
          <a:prstGeom prst="straightConnector1">
            <a:avLst/>
          </a:prstGeom>
          <a:ln w="38100" cap="sq">
            <a:solidFill>
              <a:schemeClr val="accent1">
                <a:lumMod val="75000"/>
              </a:schemeClr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951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 animBg="1"/>
      <p:bldP spid="29" grpId="0" animBg="1"/>
      <p:bldP spid="29" grpId="1" animBg="1"/>
      <p:bldP spid="33" grpId="0"/>
      <p:bldP spid="34" grpId="0"/>
      <p:bldP spid="35" grpId="0"/>
      <p:bldP spid="36" grpId="0" animBg="1"/>
      <p:bldP spid="3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AutoNum type="arabicPeriod"/>
            </a:pPr>
            <a:r>
              <a:rPr lang="de-DE" sz="2000" dirty="0" smtClean="0"/>
              <a:t>Popularität als Netzwerk Phänomen </a:t>
            </a:r>
          </a:p>
          <a:p>
            <a:pPr>
              <a:buAutoNum type="arabicPeriod"/>
            </a:pPr>
            <a:r>
              <a:rPr lang="de-DE" sz="2000" dirty="0" smtClean="0"/>
              <a:t>Potenzgesetze</a:t>
            </a:r>
          </a:p>
          <a:p>
            <a:pPr>
              <a:buAutoNum type="arabicPeriod"/>
            </a:pPr>
            <a:r>
              <a:rPr lang="de-DE" sz="2000" dirty="0" smtClean="0"/>
              <a:t>Rich-Get-Richer Dynamik</a:t>
            </a:r>
          </a:p>
          <a:p>
            <a:pPr lvl="1"/>
            <a:r>
              <a:rPr lang="de-DE" sz="1800" dirty="0" smtClean="0"/>
              <a:t>Modell und Beispiel</a:t>
            </a:r>
          </a:p>
          <a:p>
            <a:pPr lvl="1"/>
            <a:r>
              <a:rPr lang="de-DE" sz="1800" dirty="0" smtClean="0"/>
              <a:t>Unvorhersehbarkeit der Effekte</a:t>
            </a:r>
          </a:p>
          <a:p>
            <a:r>
              <a:rPr lang="de-DE" sz="2000" dirty="0" smtClean="0"/>
              <a:t>The Long </a:t>
            </a:r>
            <a:r>
              <a:rPr lang="de-DE" sz="2000" dirty="0" err="1" smtClean="0"/>
              <a:t>Tail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Zipf‘s</a:t>
            </a:r>
            <a:r>
              <a:rPr lang="de-DE" sz="2000" dirty="0" smtClean="0"/>
              <a:t> Law</a:t>
            </a:r>
          </a:p>
          <a:p>
            <a:r>
              <a:rPr lang="de-DE" sz="2000" dirty="0" smtClean="0"/>
              <a:t>Einfluss von Search Tools und Recommendation Systems</a:t>
            </a:r>
          </a:p>
          <a:p>
            <a:pPr marL="0" indent="0">
              <a:buNone/>
            </a:pPr>
            <a:endParaRPr lang="de-DE" sz="2000" dirty="0" smtClean="0"/>
          </a:p>
          <a:p>
            <a:pPr lvl="1"/>
            <a:endParaRPr lang="de-DE" sz="1800" dirty="0" smtClean="0"/>
          </a:p>
          <a:p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>
              <a:buAutoNum type="arabicPeriod"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4168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/>
          <p:nvPr/>
        </p:nvSpPr>
        <p:spPr>
          <a:xfrm>
            <a:off x="4290504" y="2367660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1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Ellipse 4"/>
          <p:cNvSpPr/>
          <p:nvPr/>
        </p:nvSpPr>
        <p:spPr>
          <a:xfrm>
            <a:off x="6581571" y="2489172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2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Ellipse 5"/>
          <p:cNvSpPr/>
          <p:nvPr/>
        </p:nvSpPr>
        <p:spPr>
          <a:xfrm>
            <a:off x="2584471" y="2906184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5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584471" y="1844143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4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Ellipse 7"/>
          <p:cNvSpPr/>
          <p:nvPr/>
        </p:nvSpPr>
        <p:spPr>
          <a:xfrm>
            <a:off x="3619591" y="4553814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3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Ellipse 8"/>
          <p:cNvSpPr/>
          <p:nvPr/>
        </p:nvSpPr>
        <p:spPr>
          <a:xfrm>
            <a:off x="7823241" y="4396318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6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6288216" y="4811184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7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9391670" y="2906184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8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1109249" y="4562282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9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6581571" y="1244572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10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cxnSp>
        <p:nvCxnSpPr>
          <p:cNvPr id="17" name="Gerade Verbindung mit Pfeil 16"/>
          <p:cNvCxnSpPr>
            <a:stCxn id="7" idx="6"/>
            <a:endCxn id="4" idx="1"/>
          </p:cNvCxnSpPr>
          <p:nvPr/>
        </p:nvCxnSpPr>
        <p:spPr>
          <a:xfrm>
            <a:off x="3414204" y="2259010"/>
            <a:ext cx="997812" cy="230162"/>
          </a:xfrm>
          <a:prstGeom prst="straightConnector1">
            <a:avLst/>
          </a:prstGeom>
          <a:ln w="38100" cap="sq">
            <a:solidFill>
              <a:schemeClr val="accent1">
                <a:lumMod val="75000"/>
              </a:schemeClr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6" idx="6"/>
            <a:endCxn id="4" idx="3"/>
          </p:cNvCxnSpPr>
          <p:nvPr/>
        </p:nvCxnSpPr>
        <p:spPr>
          <a:xfrm flipV="1">
            <a:off x="3414204" y="3075881"/>
            <a:ext cx="997812" cy="245170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9" idx="0"/>
            <a:endCxn id="5" idx="5"/>
          </p:cNvCxnSpPr>
          <p:nvPr/>
        </p:nvCxnSpPr>
        <p:spPr>
          <a:xfrm flipH="1" flipV="1">
            <a:off x="7289792" y="3197393"/>
            <a:ext cx="948316" cy="1198925"/>
          </a:xfrm>
          <a:prstGeom prst="straightConnector1">
            <a:avLst/>
          </a:prstGeom>
          <a:ln w="38100" cap="sq">
            <a:solidFill>
              <a:schemeClr val="accent1">
                <a:lumMod val="75000"/>
              </a:schemeClr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0" idx="0"/>
            <a:endCxn id="5" idx="4"/>
          </p:cNvCxnSpPr>
          <p:nvPr/>
        </p:nvCxnSpPr>
        <p:spPr>
          <a:xfrm flipV="1">
            <a:off x="6703083" y="3318905"/>
            <a:ext cx="293355" cy="1492279"/>
          </a:xfrm>
          <a:prstGeom prst="straightConnector1">
            <a:avLst/>
          </a:prstGeom>
          <a:ln w="38100" cap="sq">
            <a:solidFill>
              <a:schemeClr val="accent1">
                <a:lumMod val="75000"/>
              </a:schemeClr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>
            <a:stCxn id="11" idx="4"/>
            <a:endCxn id="9" idx="7"/>
          </p:cNvCxnSpPr>
          <p:nvPr/>
        </p:nvCxnSpPr>
        <p:spPr>
          <a:xfrm flipH="1">
            <a:off x="8531462" y="3735917"/>
            <a:ext cx="1275075" cy="781913"/>
          </a:xfrm>
          <a:prstGeom prst="straightConnector1">
            <a:avLst/>
          </a:prstGeom>
          <a:ln w="38100" cap="sq">
            <a:solidFill>
              <a:schemeClr val="accent1">
                <a:lumMod val="75000"/>
              </a:schemeClr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/>
          <p:cNvCxnSpPr>
            <a:stCxn id="12" idx="6"/>
            <a:endCxn id="8" idx="2"/>
          </p:cNvCxnSpPr>
          <p:nvPr/>
        </p:nvCxnSpPr>
        <p:spPr>
          <a:xfrm flipV="1">
            <a:off x="1938982" y="4968681"/>
            <a:ext cx="1680609" cy="8468"/>
          </a:xfrm>
          <a:prstGeom prst="straightConnector1">
            <a:avLst/>
          </a:prstGeom>
          <a:ln w="38100" cap="sq">
            <a:solidFill>
              <a:schemeClr val="accent1">
                <a:lumMod val="75000"/>
              </a:schemeClr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>
            <a:stCxn id="13" idx="3"/>
            <a:endCxn id="4" idx="7"/>
          </p:cNvCxnSpPr>
          <p:nvPr/>
        </p:nvCxnSpPr>
        <p:spPr>
          <a:xfrm flipH="1">
            <a:off x="4998725" y="1952793"/>
            <a:ext cx="1704358" cy="536379"/>
          </a:xfrm>
          <a:prstGeom prst="straightConnector1">
            <a:avLst/>
          </a:prstGeom>
          <a:ln w="38100" cap="sq">
            <a:solidFill>
              <a:schemeClr val="accent1">
                <a:lumMod val="75000"/>
              </a:schemeClr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/>
          <p:cNvCxnSpPr>
            <a:stCxn id="5" idx="2"/>
            <a:endCxn id="4" idx="6"/>
          </p:cNvCxnSpPr>
          <p:nvPr/>
        </p:nvCxnSpPr>
        <p:spPr>
          <a:xfrm flipH="1" flipV="1">
            <a:off x="5120237" y="2782527"/>
            <a:ext cx="1461334" cy="121512"/>
          </a:xfrm>
          <a:prstGeom prst="straightConnector1">
            <a:avLst/>
          </a:prstGeom>
          <a:ln w="38100" cap="sq">
            <a:solidFill>
              <a:schemeClr val="accent1">
                <a:lumMod val="75000"/>
              </a:schemeClr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/>
          <p:cNvCxnSpPr>
            <a:stCxn id="8" idx="6"/>
            <a:endCxn id="5" idx="3"/>
          </p:cNvCxnSpPr>
          <p:nvPr/>
        </p:nvCxnSpPr>
        <p:spPr>
          <a:xfrm flipV="1">
            <a:off x="4449324" y="3197393"/>
            <a:ext cx="2253759" cy="1771288"/>
          </a:xfrm>
          <a:prstGeom prst="straightConnector1">
            <a:avLst/>
          </a:prstGeom>
          <a:ln w="38100" cap="sq">
            <a:solidFill>
              <a:schemeClr val="accent1">
                <a:lumMod val="75000"/>
              </a:schemeClr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feld 69"/>
              <p:cNvSpPr txBox="1"/>
              <p:nvPr/>
            </p:nvSpPr>
            <p:spPr>
              <a:xfrm>
                <a:off x="455672" y="645583"/>
                <a:ext cx="22086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 = 0.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de-DE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70" name="Textfeld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72" y="645583"/>
                <a:ext cx="2208666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021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455672" y="645583"/>
                <a:ext cx="22086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 = 0.5</m:t>
                      </m:r>
                    </m:oMath>
                  </m:oMathPara>
                </a14:m>
                <a:endParaRPr lang="de-DE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72" y="645583"/>
                <a:ext cx="2208666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llipse 5"/>
          <p:cNvSpPr/>
          <p:nvPr/>
        </p:nvSpPr>
        <p:spPr>
          <a:xfrm>
            <a:off x="5590178" y="2323044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1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Ellipse 6"/>
          <p:cNvSpPr/>
          <p:nvPr/>
        </p:nvSpPr>
        <p:spPr>
          <a:xfrm>
            <a:off x="6581571" y="3888515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2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073925" y="3888514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5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Ellipse 8"/>
          <p:cNvSpPr/>
          <p:nvPr/>
        </p:nvSpPr>
        <p:spPr>
          <a:xfrm>
            <a:off x="3066860" y="1307474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4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3225631" y="4847698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3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2859699" y="2906183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6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7411304" y="5158317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7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9391670" y="2906184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8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5498849" y="5262564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9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1791842" y="2920220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10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Gerade Verbindung mit Pfeil 20"/>
          <p:cNvCxnSpPr>
            <a:stCxn id="9" idx="6"/>
            <a:endCxn id="6" idx="1"/>
          </p:cNvCxnSpPr>
          <p:nvPr/>
        </p:nvCxnSpPr>
        <p:spPr>
          <a:xfrm>
            <a:off x="3896593" y="1722341"/>
            <a:ext cx="1815097" cy="722215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>
            <a:stCxn id="8" idx="5"/>
            <a:endCxn id="10" idx="2"/>
          </p:cNvCxnSpPr>
          <p:nvPr/>
        </p:nvCxnSpPr>
        <p:spPr>
          <a:xfrm>
            <a:off x="1782146" y="4596735"/>
            <a:ext cx="1443485" cy="665830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1" idx="4"/>
            <a:endCxn id="10" idx="0"/>
          </p:cNvCxnSpPr>
          <p:nvPr/>
        </p:nvCxnSpPr>
        <p:spPr>
          <a:xfrm>
            <a:off x="3274566" y="3735916"/>
            <a:ext cx="365932" cy="1111782"/>
          </a:xfrm>
          <a:prstGeom prst="straightConnector1">
            <a:avLst/>
          </a:prstGeom>
          <a:ln w="38100" cap="sq">
            <a:solidFill>
              <a:schemeClr val="accent1">
                <a:lumMod val="75000"/>
              </a:schemeClr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>
            <a:stCxn id="12" idx="0"/>
            <a:endCxn id="7" idx="4"/>
          </p:cNvCxnSpPr>
          <p:nvPr/>
        </p:nvCxnSpPr>
        <p:spPr>
          <a:xfrm flipH="1" flipV="1">
            <a:off x="6996438" y="4718248"/>
            <a:ext cx="829733" cy="440069"/>
          </a:xfrm>
          <a:prstGeom prst="straightConnector1">
            <a:avLst/>
          </a:prstGeom>
          <a:ln w="38100" cap="sq">
            <a:solidFill>
              <a:schemeClr val="accent1">
                <a:lumMod val="75000"/>
              </a:schemeClr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>
            <a:stCxn id="13" idx="2"/>
            <a:endCxn id="6" idx="6"/>
          </p:cNvCxnSpPr>
          <p:nvPr/>
        </p:nvCxnSpPr>
        <p:spPr>
          <a:xfrm flipH="1" flipV="1">
            <a:off x="6419911" y="2737911"/>
            <a:ext cx="2971759" cy="583140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>
            <a:stCxn id="14" idx="6"/>
            <a:endCxn id="7" idx="3"/>
          </p:cNvCxnSpPr>
          <p:nvPr/>
        </p:nvCxnSpPr>
        <p:spPr>
          <a:xfrm flipV="1">
            <a:off x="6328582" y="4596736"/>
            <a:ext cx="374501" cy="1080695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/>
          <p:cNvCxnSpPr>
            <a:stCxn id="15" idx="4"/>
            <a:endCxn id="10" idx="1"/>
          </p:cNvCxnSpPr>
          <p:nvPr/>
        </p:nvCxnSpPr>
        <p:spPr>
          <a:xfrm>
            <a:off x="2206709" y="3749953"/>
            <a:ext cx="1140434" cy="1219257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7" idx="0"/>
            <a:endCxn id="6" idx="4"/>
          </p:cNvCxnSpPr>
          <p:nvPr/>
        </p:nvCxnSpPr>
        <p:spPr>
          <a:xfrm flipH="1" flipV="1">
            <a:off x="6005045" y="3152777"/>
            <a:ext cx="991393" cy="735738"/>
          </a:xfrm>
          <a:prstGeom prst="straightConnector1">
            <a:avLst/>
          </a:prstGeom>
          <a:ln w="38100" cap="sq">
            <a:solidFill>
              <a:schemeClr val="accent1">
                <a:lumMod val="75000"/>
              </a:schemeClr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/>
          <p:cNvCxnSpPr>
            <a:stCxn id="10" idx="7"/>
            <a:endCxn id="6" idx="3"/>
          </p:cNvCxnSpPr>
          <p:nvPr/>
        </p:nvCxnSpPr>
        <p:spPr>
          <a:xfrm flipV="1">
            <a:off x="3933852" y="3031265"/>
            <a:ext cx="1777838" cy="1937945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57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/>
              <p:cNvSpPr txBox="1"/>
              <p:nvPr/>
            </p:nvSpPr>
            <p:spPr>
              <a:xfrm>
                <a:off x="455672" y="645583"/>
                <a:ext cx="22086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 = 0.1</m:t>
                      </m:r>
                    </m:oMath>
                  </m:oMathPara>
                </a14:m>
                <a:endParaRPr lang="de-DE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" name="Textfeld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72" y="645583"/>
                <a:ext cx="2208666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llipse 2"/>
          <p:cNvSpPr/>
          <p:nvPr/>
        </p:nvSpPr>
        <p:spPr>
          <a:xfrm>
            <a:off x="5429311" y="2906182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1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Ellipse 3"/>
          <p:cNvSpPr/>
          <p:nvPr/>
        </p:nvSpPr>
        <p:spPr>
          <a:xfrm>
            <a:off x="5429311" y="1114872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2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Ellipse 4"/>
          <p:cNvSpPr/>
          <p:nvPr/>
        </p:nvSpPr>
        <p:spPr>
          <a:xfrm>
            <a:off x="4184712" y="3883026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5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Ellipse 5"/>
          <p:cNvSpPr/>
          <p:nvPr/>
        </p:nvSpPr>
        <p:spPr>
          <a:xfrm>
            <a:off x="4315621" y="1764645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4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Ellipse 6"/>
          <p:cNvSpPr/>
          <p:nvPr/>
        </p:nvSpPr>
        <p:spPr>
          <a:xfrm>
            <a:off x="6581571" y="1764645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3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Ellipse 7"/>
          <p:cNvSpPr/>
          <p:nvPr/>
        </p:nvSpPr>
        <p:spPr>
          <a:xfrm>
            <a:off x="7540263" y="2920220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6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Ellipse 8"/>
          <p:cNvSpPr/>
          <p:nvPr/>
        </p:nvSpPr>
        <p:spPr>
          <a:xfrm>
            <a:off x="7540262" y="4297893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7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2847317" y="2906182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8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5161122" y="4834271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9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6331242" y="4884602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10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cxnSp>
        <p:nvCxnSpPr>
          <p:cNvPr id="15" name="Gerade Verbindung mit Pfeil 14"/>
          <p:cNvCxnSpPr>
            <a:stCxn id="4" idx="4"/>
            <a:endCxn id="3" idx="0"/>
          </p:cNvCxnSpPr>
          <p:nvPr/>
        </p:nvCxnSpPr>
        <p:spPr>
          <a:xfrm>
            <a:off x="5844178" y="1944605"/>
            <a:ext cx="0" cy="961577"/>
          </a:xfrm>
          <a:prstGeom prst="straightConnector1">
            <a:avLst/>
          </a:prstGeom>
          <a:ln w="38100" cap="sq">
            <a:solidFill>
              <a:schemeClr val="accent1">
                <a:lumMod val="75000"/>
              </a:schemeClr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>
            <a:stCxn id="7" idx="3"/>
            <a:endCxn id="3" idx="7"/>
          </p:cNvCxnSpPr>
          <p:nvPr/>
        </p:nvCxnSpPr>
        <p:spPr>
          <a:xfrm flipH="1">
            <a:off x="6137532" y="2472866"/>
            <a:ext cx="565551" cy="554828"/>
          </a:xfrm>
          <a:prstGeom prst="straightConnector1">
            <a:avLst/>
          </a:prstGeom>
          <a:ln w="38100" cap="sq">
            <a:solidFill>
              <a:schemeClr val="accent1">
                <a:lumMod val="75000"/>
              </a:schemeClr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6" idx="5"/>
            <a:endCxn id="3" idx="1"/>
          </p:cNvCxnSpPr>
          <p:nvPr/>
        </p:nvCxnSpPr>
        <p:spPr>
          <a:xfrm>
            <a:off x="5023842" y="2472866"/>
            <a:ext cx="526981" cy="554828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5" idx="7"/>
            <a:endCxn id="3" idx="2"/>
          </p:cNvCxnSpPr>
          <p:nvPr/>
        </p:nvCxnSpPr>
        <p:spPr>
          <a:xfrm flipV="1">
            <a:off x="4892933" y="3321049"/>
            <a:ext cx="536378" cy="683489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8" idx="2"/>
            <a:endCxn id="3" idx="6"/>
          </p:cNvCxnSpPr>
          <p:nvPr/>
        </p:nvCxnSpPr>
        <p:spPr>
          <a:xfrm flipH="1" flipV="1">
            <a:off x="6259044" y="3321049"/>
            <a:ext cx="1281219" cy="14038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/>
          <p:cNvCxnSpPr>
            <a:stCxn id="9" idx="2"/>
            <a:endCxn id="3" idx="5"/>
          </p:cNvCxnSpPr>
          <p:nvPr/>
        </p:nvCxnSpPr>
        <p:spPr>
          <a:xfrm flipH="1" flipV="1">
            <a:off x="6137532" y="3614403"/>
            <a:ext cx="1402730" cy="1098357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/>
          <p:cNvCxnSpPr>
            <a:stCxn id="12" idx="0"/>
            <a:endCxn id="3" idx="4"/>
          </p:cNvCxnSpPr>
          <p:nvPr/>
        </p:nvCxnSpPr>
        <p:spPr>
          <a:xfrm flipH="1" flipV="1">
            <a:off x="5844178" y="3735915"/>
            <a:ext cx="901931" cy="1148687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/>
          <p:cNvCxnSpPr>
            <a:stCxn id="11" idx="0"/>
            <a:endCxn id="3" idx="3"/>
          </p:cNvCxnSpPr>
          <p:nvPr/>
        </p:nvCxnSpPr>
        <p:spPr>
          <a:xfrm flipH="1" flipV="1">
            <a:off x="5550823" y="3614403"/>
            <a:ext cx="25166" cy="1219868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/>
          <p:cNvCxnSpPr>
            <a:stCxn id="10" idx="6"/>
            <a:endCxn id="5" idx="0"/>
          </p:cNvCxnSpPr>
          <p:nvPr/>
        </p:nvCxnSpPr>
        <p:spPr>
          <a:xfrm>
            <a:off x="3677050" y="3321049"/>
            <a:ext cx="922529" cy="561977"/>
          </a:xfrm>
          <a:prstGeom prst="straightConnector1">
            <a:avLst/>
          </a:prstGeom>
          <a:ln w="38100" cap="sq">
            <a:solidFill>
              <a:schemeClr val="accent1">
                <a:lumMod val="75000"/>
              </a:schemeClr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50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/>
          <p:cNvSpPr/>
          <p:nvPr/>
        </p:nvSpPr>
        <p:spPr>
          <a:xfrm>
            <a:off x="5737000" y="3830204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1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Ellipse 3"/>
          <p:cNvSpPr/>
          <p:nvPr/>
        </p:nvSpPr>
        <p:spPr>
          <a:xfrm>
            <a:off x="5741444" y="2413502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2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Ellipse 4"/>
          <p:cNvSpPr/>
          <p:nvPr/>
        </p:nvSpPr>
        <p:spPr>
          <a:xfrm>
            <a:off x="7955594" y="2009748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5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Ellipse 5"/>
          <p:cNvSpPr/>
          <p:nvPr/>
        </p:nvSpPr>
        <p:spPr>
          <a:xfrm>
            <a:off x="3881717" y="2435726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4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Ellipse 6"/>
          <p:cNvSpPr/>
          <p:nvPr/>
        </p:nvSpPr>
        <p:spPr>
          <a:xfrm>
            <a:off x="7955595" y="3227820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3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Ellipse 7"/>
          <p:cNvSpPr/>
          <p:nvPr/>
        </p:nvSpPr>
        <p:spPr>
          <a:xfrm>
            <a:off x="3881717" y="3783938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6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Ellipse 8"/>
          <p:cNvSpPr/>
          <p:nvPr/>
        </p:nvSpPr>
        <p:spPr>
          <a:xfrm>
            <a:off x="5448089" y="5570872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7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2496137" y="4986672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8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5737000" y="543531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9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3881716" y="1087514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10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cxnSp>
        <p:nvCxnSpPr>
          <p:cNvPr id="15" name="Gerade Verbindung mit Pfeil 14"/>
          <p:cNvCxnSpPr>
            <a:stCxn id="4" idx="4"/>
            <a:endCxn id="3" idx="0"/>
          </p:cNvCxnSpPr>
          <p:nvPr/>
        </p:nvCxnSpPr>
        <p:spPr>
          <a:xfrm flipH="1">
            <a:off x="6151867" y="3243235"/>
            <a:ext cx="4444" cy="586969"/>
          </a:xfrm>
          <a:prstGeom prst="straightConnector1">
            <a:avLst/>
          </a:prstGeom>
          <a:ln w="38100" cap="sq">
            <a:solidFill>
              <a:schemeClr val="accent1">
                <a:lumMod val="75000"/>
              </a:schemeClr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/>
              <p:cNvSpPr txBox="1"/>
              <p:nvPr/>
            </p:nvSpPr>
            <p:spPr>
              <a:xfrm>
                <a:off x="455672" y="645583"/>
                <a:ext cx="22086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1/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de-DE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8" name="Textfeld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72" y="645583"/>
                <a:ext cx="2208666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Gerade Verbindung mit Pfeil 18"/>
          <p:cNvCxnSpPr>
            <a:stCxn id="7" idx="3"/>
            <a:endCxn id="3" idx="7"/>
          </p:cNvCxnSpPr>
          <p:nvPr/>
        </p:nvCxnSpPr>
        <p:spPr>
          <a:xfrm flipH="1">
            <a:off x="6445221" y="3936041"/>
            <a:ext cx="1631886" cy="15675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6" idx="6"/>
            <a:endCxn id="4" idx="2"/>
          </p:cNvCxnSpPr>
          <p:nvPr/>
        </p:nvCxnSpPr>
        <p:spPr>
          <a:xfrm flipV="1">
            <a:off x="4711450" y="2828369"/>
            <a:ext cx="1029994" cy="22224"/>
          </a:xfrm>
          <a:prstGeom prst="straightConnector1">
            <a:avLst/>
          </a:prstGeom>
          <a:ln w="38100" cap="sq">
            <a:solidFill>
              <a:schemeClr val="accent1">
                <a:lumMod val="75000"/>
              </a:schemeClr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5" idx="2"/>
            <a:endCxn id="4" idx="6"/>
          </p:cNvCxnSpPr>
          <p:nvPr/>
        </p:nvCxnSpPr>
        <p:spPr>
          <a:xfrm flipH="1">
            <a:off x="6571177" y="2424615"/>
            <a:ext cx="1384417" cy="403754"/>
          </a:xfrm>
          <a:prstGeom prst="straightConnector1">
            <a:avLst/>
          </a:prstGeom>
          <a:ln w="38100" cap="sq">
            <a:solidFill>
              <a:schemeClr val="accent1">
                <a:lumMod val="75000"/>
              </a:schemeClr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/>
          <p:cNvCxnSpPr>
            <a:stCxn id="8" idx="7"/>
            <a:endCxn id="4" idx="3"/>
          </p:cNvCxnSpPr>
          <p:nvPr/>
        </p:nvCxnSpPr>
        <p:spPr>
          <a:xfrm flipV="1">
            <a:off x="4589938" y="3121723"/>
            <a:ext cx="1273018" cy="783727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>
            <a:stCxn id="9" idx="7"/>
            <a:endCxn id="3" idx="4"/>
          </p:cNvCxnSpPr>
          <p:nvPr/>
        </p:nvCxnSpPr>
        <p:spPr>
          <a:xfrm flipH="1" flipV="1">
            <a:off x="6151867" y="4659937"/>
            <a:ext cx="4443" cy="1032447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/>
          <p:cNvCxnSpPr>
            <a:stCxn id="10" idx="7"/>
            <a:endCxn id="8" idx="3"/>
          </p:cNvCxnSpPr>
          <p:nvPr/>
        </p:nvCxnSpPr>
        <p:spPr>
          <a:xfrm flipV="1">
            <a:off x="3204358" y="4492159"/>
            <a:ext cx="798871" cy="616025"/>
          </a:xfrm>
          <a:prstGeom prst="straightConnector1">
            <a:avLst/>
          </a:prstGeom>
          <a:ln w="38100" cap="sq">
            <a:solidFill>
              <a:schemeClr val="accent1">
                <a:lumMod val="75000"/>
              </a:schemeClr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/>
          <p:cNvCxnSpPr>
            <a:stCxn id="12" idx="6"/>
            <a:endCxn id="4" idx="1"/>
          </p:cNvCxnSpPr>
          <p:nvPr/>
        </p:nvCxnSpPr>
        <p:spPr>
          <a:xfrm>
            <a:off x="4711449" y="1502381"/>
            <a:ext cx="1151507" cy="1032633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/>
          <p:cNvCxnSpPr>
            <a:stCxn id="11" idx="4"/>
            <a:endCxn id="4" idx="0"/>
          </p:cNvCxnSpPr>
          <p:nvPr/>
        </p:nvCxnSpPr>
        <p:spPr>
          <a:xfrm>
            <a:off x="6151867" y="1373264"/>
            <a:ext cx="4444" cy="1040238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64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3.1. Modell und Beispiel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1154955" y="3720813"/>
                <a:ext cx="8761412" cy="260378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dirty="0" smtClean="0"/>
                  <a:t>Folgerung: </a:t>
                </a: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r>
                  <a:rPr lang="de-DE" sz="1800" dirty="0" smtClean="0"/>
                  <a:t>Endloses wiederholen sollte eine Annäherung 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de-DE" sz="2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de-DE" sz="22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den>
                    </m:f>
                  </m:oMath>
                </a14:m>
                <a:r>
                  <a:rPr lang="de-DE" sz="1800" dirty="0" smtClean="0"/>
                  <a:t> liefern, wobei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de-DE" sz="1800" dirty="0" smtClean="0"/>
                  <a:t> von der Wahl von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sz="1800" dirty="0" smtClean="0"/>
                  <a:t> anhängt</a:t>
                </a: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r>
                  <a:rPr lang="de-DE" sz="1800" dirty="0" smtClean="0"/>
                  <a:t>Je kleiner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sz="1800" dirty="0" smtClean="0"/>
                  <a:t> gewählt wird, desto öfter werden Entscheidungen kopiert</a:t>
                </a: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r>
                  <a:rPr lang="de-DE" sz="1800" dirty="0" smtClean="0"/>
                  <a:t>Je kleiner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sz="1800" dirty="0" smtClean="0"/>
                  <a:t> wird, desto kleiner wird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de-DE" sz="1800" dirty="0" smtClean="0"/>
                  <a:t>, desto wahrscheinlicher wird es extrem beliebte Pages zu sehen</a:t>
                </a:r>
              </a:p>
              <a:p>
                <a:pPr marL="0" indent="0">
                  <a:buNone/>
                </a:pPr>
                <a:endParaRPr lang="de-DE" dirty="0" smtClean="0"/>
              </a:p>
              <a:p>
                <a:pPr marL="457200" lvl="1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4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54955" y="3720813"/>
                <a:ext cx="8761412" cy="2603782"/>
              </a:xfrm>
              <a:blipFill rotWithShape="0">
                <a:blip r:embed="rId2"/>
                <a:stretch>
                  <a:fillRect l="-556" t="-11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Inhaltsplatzhalter 2"/>
          <p:cNvSpPr txBox="1">
            <a:spLocks/>
          </p:cNvSpPr>
          <p:nvPr/>
        </p:nvSpPr>
        <p:spPr>
          <a:xfrm>
            <a:off x="1154954" y="2420342"/>
            <a:ext cx="8825659" cy="1203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00" b="0" i="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8001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600" b="0" i="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2pPr>
            <a:lvl3pPr marL="12573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b="0" i="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200" b="0" i="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200" b="0" i="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de-DE" dirty="0" smtClean="0">
                <a:latin typeface="Calibri" panose="020F0502020204030204" pitchFamily="34" charset="0"/>
                <a:cs typeface="Calibri" panose="020F0502020204030204" pitchFamily="34" charset="0"/>
              </a:rPr>
              <a:t>Erkenntnisse: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Schlüsselregel liegt bei 2b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Rich-</a:t>
            </a:r>
            <a:r>
              <a:rPr lang="de-DE" sz="1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Get</a:t>
            </a:r>
            <a:r>
              <a:rPr lang="de-DE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de-DE" sz="1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Richer</a:t>
            </a:r>
            <a:r>
              <a:rPr lang="de-DE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 Dynamik wird erfüllt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02670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3.1. Modell und Beispiel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1154954" y="2603500"/>
                <a:ext cx="8825659" cy="1519767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smtClean="0"/>
                  <a:t>Rich-</a:t>
                </a:r>
                <a:r>
                  <a:rPr lang="de-DE" dirty="0" err="1" smtClean="0"/>
                  <a:t>Get</a:t>
                </a:r>
                <a:r>
                  <a:rPr lang="de-DE" dirty="0" smtClean="0"/>
                  <a:t>-</a:t>
                </a:r>
                <a:r>
                  <a:rPr lang="de-DE" dirty="0" err="1" smtClean="0"/>
                  <a:t>Richer</a:t>
                </a:r>
                <a:r>
                  <a:rPr lang="de-DE" dirty="0" smtClean="0"/>
                  <a:t> Dynamik:</a:t>
                </a:r>
              </a:p>
              <a:p>
                <a:pPr marL="914400" lvl="2" indent="0" algn="ctr">
                  <a:buNone/>
                </a:pPr>
                <a:r>
                  <a:rPr lang="de-DE" sz="1800" dirty="0" smtClean="0"/>
                  <a:t>„Wird die Entscheidung einer früheren Page kopiert, dann steigt die Wahrscheinlichkeit auf eine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𝑃𝑎𝑔𝑒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800" dirty="0" smtClean="0"/>
                  <a:t> zu verlinken proportional zu der Anzahl der bisher auf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𝑃𝑎𝑔𝑒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800" dirty="0" smtClean="0"/>
                  <a:t> verlinkenden Pages“</a:t>
                </a:r>
                <a:endParaRPr lang="de-DE" sz="1800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54954" y="2603500"/>
                <a:ext cx="8825659" cy="1519767"/>
              </a:xfrm>
              <a:blipFill rotWithShape="0">
                <a:blip r:embed="rId2"/>
                <a:stretch>
                  <a:fillRect l="-414" t="-20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2"/>
              <p:cNvSpPr txBox="1">
                <a:spLocks/>
              </p:cNvSpPr>
              <p:nvPr/>
            </p:nvSpPr>
            <p:spPr>
              <a:xfrm>
                <a:off x="1154954" y="4250269"/>
                <a:ext cx="8825659" cy="15197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800" b="0" i="0" kern="1200">
                    <a:solidFill>
                      <a:schemeClr val="tx1"/>
                    </a:solidFill>
                    <a:latin typeface="Myriad Pro" panose="020B0503030403020204" pitchFamily="34" charset="0"/>
                    <a:ea typeface="+mn-ea"/>
                    <a:cs typeface="+mn-cs"/>
                  </a:defRPr>
                </a:lvl1pPr>
                <a:lvl2pPr marL="8001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600" b="0" i="0" kern="1200">
                    <a:solidFill>
                      <a:schemeClr val="tx1"/>
                    </a:solidFill>
                    <a:latin typeface="Myriad Pro" panose="020B0503030403020204" pitchFamily="34" charset="0"/>
                    <a:ea typeface="+mn-ea"/>
                    <a:cs typeface="+mn-cs"/>
                  </a:defRPr>
                </a:lvl2pPr>
                <a:lvl3pPr marL="12573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b="0" i="0" kern="1200">
                    <a:solidFill>
                      <a:schemeClr val="tx1"/>
                    </a:solidFill>
                    <a:latin typeface="Myriad Pro" panose="020B0503030403020204" pitchFamily="34" charset="0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200" b="0" i="0" kern="1200">
                    <a:solidFill>
                      <a:schemeClr val="tx1"/>
                    </a:solidFill>
                    <a:latin typeface="Myriad Pro" panose="020B0503030403020204" pitchFamily="34" charset="0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200" b="0" i="0" kern="1200">
                    <a:solidFill>
                      <a:schemeClr val="tx1"/>
                    </a:solidFill>
                    <a:latin typeface="Myriad Pro" panose="020B0503030403020204" pitchFamily="34" charset="0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smtClean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Umformulierung der Regel 2b:</a:t>
                </a:r>
              </a:p>
              <a:p>
                <a:pPr marL="457200" lvl="1" indent="0" algn="just">
                  <a:buNone/>
                </a:pPr>
                <a:r>
                  <a:rPr lang="de-DE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Mit der Wahrscheinlichkeit </a:t>
                </a:r>
                <a14:m>
                  <m:oMath xmlns:m="http://schemas.openxmlformats.org/officeDocument/2006/math">
                    <m:r>
                      <a:rPr lang="de-DE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de-DE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wählt </a:t>
                </a:r>
                <a14:m>
                  <m:oMath xmlns:m="http://schemas.openxmlformats.org/officeDocument/2006/math">
                    <m:r>
                      <a:rPr lang="de-DE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𝑃𝑎𝑔𝑒</m:t>
                    </m:r>
                    <m:r>
                      <a:rPr lang="de-DE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eine </a:t>
                </a:r>
                <a14:m>
                  <m:oMath xmlns:m="http://schemas.openxmlformats.org/officeDocument/2006/math">
                    <m:r>
                      <a:rPr lang="de-DE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𝑃𝑎𝑔𝑒</m:t>
                    </m:r>
                    <m:r>
                      <a:rPr lang="de-DE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smtClean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aus deren Wahrscheinlichkeit proportional zu den bisher auf </a:t>
                </a:r>
                <a14:m>
                  <m:oMath xmlns:m="http://schemas.openxmlformats.org/officeDocument/2006/math">
                    <m:r>
                      <a:rPr lang="de-DE" sz="1800" i="1" dirty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800" dirty="0" smtClean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verlinkenden Pages steigt.</a:t>
                </a:r>
                <a:endParaRPr lang="de-DE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Inhaltsplatzhalt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954" y="4250269"/>
                <a:ext cx="8825659" cy="1519767"/>
              </a:xfrm>
              <a:prstGeom prst="rect">
                <a:avLst/>
              </a:prstGeom>
              <a:blipFill rotWithShape="0">
                <a:blip r:embed="rId3"/>
                <a:stretch>
                  <a:fillRect l="-414" t="-2000" r="-6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492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3.1. Modell und Beispiel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1154954" y="2603500"/>
                <a:ext cx="9758579" cy="34163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dirty="0" smtClean="0"/>
                  <a:t>Warum wird dies Rich-</a:t>
                </a:r>
                <a:r>
                  <a:rPr lang="de-DE" dirty="0" err="1" smtClean="0"/>
                  <a:t>Get</a:t>
                </a:r>
                <a:r>
                  <a:rPr lang="de-DE" dirty="0" smtClean="0"/>
                  <a:t>-</a:t>
                </a:r>
                <a:r>
                  <a:rPr lang="de-DE" dirty="0" err="1" smtClean="0"/>
                  <a:t>Richer</a:t>
                </a:r>
                <a:r>
                  <a:rPr lang="de-DE" dirty="0" smtClean="0"/>
                  <a:t> Regel genannt?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𝑃𝑎𝑔𝑒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dirty="0" smtClean="0"/>
                  <a:t>erfährt noch mehr Aufmerksamkeit, wenn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𝑃𝑎𝑔𝑒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800" dirty="0" smtClean="0"/>
                  <a:t> sowieso schon bekannt ist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de-DE" sz="1800" dirty="0" smtClean="0"/>
                  <a:t>Auch bekannt als </a:t>
                </a:r>
                <a:r>
                  <a:rPr lang="de-DE" sz="1800" i="1" dirty="0" err="1"/>
                  <a:t>Preferential</a:t>
                </a:r>
                <a:r>
                  <a:rPr lang="de-DE" sz="1800" i="1" dirty="0"/>
                  <a:t> </a:t>
                </a:r>
                <a:r>
                  <a:rPr lang="de-DE" sz="1800" i="1" dirty="0" err="1"/>
                  <a:t>attachment</a:t>
                </a:r>
                <a:r>
                  <a:rPr lang="de-DE" sz="1800" i="1" dirty="0"/>
                  <a:t> </a:t>
                </a:r>
                <a:r>
                  <a:rPr lang="de-DE" sz="1800" i="1" dirty="0" err="1"/>
                  <a:t>process</a:t>
                </a:r>
                <a:r>
                  <a:rPr lang="de-DE" sz="1800" i="1" dirty="0"/>
                  <a:t> 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de-DE" sz="1800" dirty="0" smtClean="0"/>
                  <a:t>Bevorzugte Behandlung durch Popularität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de-DE" sz="1800" dirty="0" smtClean="0"/>
                  <a:t>Je bekannter ein Name, eine Sache oder Page ist,                                                                          desto wahrscheinlicher ist es diesen Namen, diese Sache oder Page im Gespräch zu hören.</a:t>
                </a:r>
              </a:p>
              <a:p>
                <a:pPr marL="457200" lvl="1" indent="0">
                  <a:buNone/>
                </a:pPr>
                <a:endParaRPr lang="de-DE" sz="1800" dirty="0" smtClean="0"/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de-DE" sz="1800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54954" y="2603500"/>
                <a:ext cx="9758579" cy="3416300"/>
              </a:xfrm>
              <a:blipFill rotWithShape="0">
                <a:blip r:embed="rId2"/>
                <a:stretch>
                  <a:fillRect l="-500" t="-8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004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3.1. Modell und Beispiel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758579" cy="34163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Bekanntheit </a:t>
            </a:r>
            <a:r>
              <a:rPr lang="de-DE" dirty="0"/>
              <a:t>einer Sache wächst proportional zu der Bekanntheit und </a:t>
            </a:r>
            <a:r>
              <a:rPr lang="de-DE" dirty="0" smtClean="0"/>
              <a:t>ab </a:t>
            </a:r>
            <a:r>
              <a:rPr lang="de-DE" dirty="0"/>
              <a:t>einem Punkt </a:t>
            </a:r>
            <a:r>
              <a:rPr lang="de-DE" dirty="0" smtClean="0"/>
              <a:t>exponentiell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Pages mit kleiner Führung neigen dazu diese weiter auszubauen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Während Normalverteilungen dazu tendieren Zufälle auszugleichen, verstärken Rich-</a:t>
            </a:r>
            <a:r>
              <a:rPr lang="de-DE" dirty="0" err="1" smtClean="0"/>
              <a:t>Get</a:t>
            </a:r>
            <a:r>
              <a:rPr lang="de-DE" dirty="0" smtClean="0"/>
              <a:t>-</a:t>
            </a:r>
            <a:r>
              <a:rPr lang="de-DE" dirty="0" err="1" smtClean="0"/>
              <a:t>Richer</a:t>
            </a:r>
            <a:r>
              <a:rPr lang="de-DE" dirty="0" smtClean="0"/>
              <a:t> Effekte diese Unterschiede und sorgen dafür das populäre Pages noch populärer werden.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21507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3.2. Unvorhersehbarkeit der Effekte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572313" cy="140123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Alles was Popularität entwickeln kann, muss zuerst die Anfangsphase überstehen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Ist diese Phase überstanden sorgen Rich-</a:t>
            </a:r>
            <a:r>
              <a:rPr lang="de-DE" dirty="0" err="1" smtClean="0"/>
              <a:t>Get</a:t>
            </a:r>
            <a:r>
              <a:rPr lang="de-DE" dirty="0" smtClean="0"/>
              <a:t>-</a:t>
            </a:r>
            <a:r>
              <a:rPr lang="de-DE" dirty="0" err="1" smtClean="0"/>
              <a:t>Richer</a:t>
            </a:r>
            <a:r>
              <a:rPr lang="de-DE" dirty="0" smtClean="0"/>
              <a:t> Dynamiken für mehr Bekanntheit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Kleinste Störungen/vergebene Chancen verhindern das beginnen des Prozesses</a:t>
            </a:r>
            <a:endParaRPr lang="de-DE" dirty="0"/>
          </a:p>
        </p:txBody>
      </p:sp>
      <p:sp>
        <p:nvSpPr>
          <p:cNvPr id="4" name="Ellipse 3"/>
          <p:cNvSpPr/>
          <p:nvPr/>
        </p:nvSpPr>
        <p:spPr>
          <a:xfrm>
            <a:off x="494553" y="4380974"/>
            <a:ext cx="1808181" cy="1554160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Name, </a:t>
            </a:r>
          </a:p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Sache, </a:t>
            </a:r>
          </a:p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Page;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Gerade Verbindung mit Pfeil 4"/>
          <p:cNvCxnSpPr>
            <a:stCxn id="4" idx="6"/>
            <a:endCxn id="8" idx="1"/>
          </p:cNvCxnSpPr>
          <p:nvPr/>
        </p:nvCxnSpPr>
        <p:spPr>
          <a:xfrm>
            <a:off x="2302734" y="5158054"/>
            <a:ext cx="726791" cy="0"/>
          </a:xfrm>
          <a:prstGeom prst="straightConnector1">
            <a:avLst/>
          </a:prstGeom>
          <a:ln w="38100" cap="sq">
            <a:solidFill>
              <a:schemeClr val="accent1">
                <a:lumMod val="75000"/>
              </a:schemeClr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/>
          <p:cNvSpPr/>
          <p:nvPr/>
        </p:nvSpPr>
        <p:spPr>
          <a:xfrm>
            <a:off x="3029525" y="4780098"/>
            <a:ext cx="2152075" cy="75591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kritische </a:t>
            </a:r>
          </a:p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Anfangsphase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6043856" y="4090727"/>
            <a:ext cx="1872674" cy="8090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überstanden</a:t>
            </a:r>
            <a:endParaRPr lang="de-DE" dirty="0"/>
          </a:p>
        </p:txBody>
      </p:sp>
      <p:sp>
        <p:nvSpPr>
          <p:cNvPr id="14" name="Rechteck 13"/>
          <p:cNvSpPr/>
          <p:nvPr/>
        </p:nvSpPr>
        <p:spPr>
          <a:xfrm>
            <a:off x="6043856" y="5416287"/>
            <a:ext cx="1872674" cy="8090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n</a:t>
            </a:r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icht überstanden</a:t>
            </a:r>
            <a:endParaRPr lang="de-DE" dirty="0"/>
          </a:p>
        </p:txBody>
      </p:sp>
      <p:cxnSp>
        <p:nvCxnSpPr>
          <p:cNvPr id="15" name="Gerade Verbindung mit Pfeil 14"/>
          <p:cNvCxnSpPr>
            <a:stCxn id="8" idx="3"/>
            <a:endCxn id="13" idx="1"/>
          </p:cNvCxnSpPr>
          <p:nvPr/>
        </p:nvCxnSpPr>
        <p:spPr>
          <a:xfrm flipV="1">
            <a:off x="5181600" y="4495274"/>
            <a:ext cx="862256" cy="662780"/>
          </a:xfrm>
          <a:prstGeom prst="straightConnector1">
            <a:avLst/>
          </a:prstGeom>
          <a:ln w="38100" cap="sq">
            <a:solidFill>
              <a:schemeClr val="accent1">
                <a:lumMod val="75000"/>
              </a:schemeClr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>
            <a:stCxn id="8" idx="3"/>
            <a:endCxn id="14" idx="1"/>
          </p:cNvCxnSpPr>
          <p:nvPr/>
        </p:nvCxnSpPr>
        <p:spPr>
          <a:xfrm>
            <a:off x="5181600" y="5158054"/>
            <a:ext cx="862256" cy="662780"/>
          </a:xfrm>
          <a:prstGeom prst="straightConnector1">
            <a:avLst/>
          </a:prstGeom>
          <a:ln w="38100" cap="sq">
            <a:solidFill>
              <a:schemeClr val="accent1">
                <a:lumMod val="75000"/>
              </a:schemeClr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e 20"/>
          <p:cNvSpPr/>
          <p:nvPr/>
        </p:nvSpPr>
        <p:spPr>
          <a:xfrm>
            <a:off x="8694119" y="3891097"/>
            <a:ext cx="2363345" cy="120835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Mainstream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8982557" y="5364133"/>
            <a:ext cx="1786468" cy="913402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tx1"/>
                </a:solidFill>
                <a:latin typeface="Myriad Pro" panose="020B0503030403020204" pitchFamily="34" charset="0"/>
                <a:cs typeface="Calibri" panose="020F0502020204030204" pitchFamily="34" charset="0"/>
              </a:rPr>
              <a:t>Nische</a:t>
            </a:r>
            <a:endParaRPr lang="de-DE" b="1" dirty="0">
              <a:solidFill>
                <a:schemeClr val="tx1"/>
              </a:solidFill>
              <a:latin typeface="Myriad Pro" panose="020B0503030403020204" pitchFamily="34" charset="0"/>
              <a:cs typeface="Calibri" panose="020F0502020204030204" pitchFamily="34" charset="0"/>
            </a:endParaRPr>
          </a:p>
        </p:txBody>
      </p:sp>
      <p:cxnSp>
        <p:nvCxnSpPr>
          <p:cNvPr id="23" name="Gerade Verbindung mit Pfeil 22"/>
          <p:cNvCxnSpPr>
            <a:stCxn id="13" idx="3"/>
            <a:endCxn id="21" idx="2"/>
          </p:cNvCxnSpPr>
          <p:nvPr/>
        </p:nvCxnSpPr>
        <p:spPr>
          <a:xfrm>
            <a:off x="7916530" y="4495274"/>
            <a:ext cx="777589" cy="0"/>
          </a:xfrm>
          <a:prstGeom prst="straightConnector1">
            <a:avLst/>
          </a:prstGeom>
          <a:ln w="38100" cap="sq">
            <a:solidFill>
              <a:schemeClr val="accent1">
                <a:lumMod val="75000"/>
              </a:schemeClr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endCxn id="22" idx="2"/>
          </p:cNvCxnSpPr>
          <p:nvPr/>
        </p:nvCxnSpPr>
        <p:spPr>
          <a:xfrm>
            <a:off x="7916529" y="5820308"/>
            <a:ext cx="1066028" cy="526"/>
          </a:xfrm>
          <a:prstGeom prst="straightConnector1">
            <a:avLst/>
          </a:prstGeom>
          <a:ln w="38100" cap="sq">
            <a:solidFill>
              <a:schemeClr val="accent1">
                <a:lumMod val="75000"/>
              </a:schemeClr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85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3.2. Unvorhersehbarkeit der Effekte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1663700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Von der Nische zum Welterfolg: Tesa</a:t>
            </a:r>
            <a:endParaRPr lang="de-DE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1800" dirty="0" smtClean="0"/>
              <a:t>Apotheker Oscar Troplowitz erfand ein Wundpflaster in Form von Klebmasse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1800" dirty="0" smtClean="0"/>
              <a:t>Haftete zwar gut, lies sich aber kaum noch lösen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1800" dirty="0" smtClean="0"/>
              <a:t>Einführung als Klebeband zum flicken von Fahrradschläuchen</a:t>
            </a:r>
            <a:endParaRPr lang="de-DE" sz="1800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1154953" y="4442885"/>
            <a:ext cx="8825659" cy="1663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8001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6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2573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2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2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1800" dirty="0" smtClean="0"/>
              <a:t>Hugo Kirchberg führte 1936 das Produkt als Büro Klebeband ein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1800" dirty="0" smtClean="0"/>
              <a:t>Neu war ein Abroller für das Klebeband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1800" dirty="0" smtClean="0"/>
              <a:t>Erfolg ab 1941, seitdem 50 Milliarden Meter verkauft (Erdumfang*1900)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81796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 Popularität als Netzwerk Phänomen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975099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>
                <a:solidFill>
                  <a:schemeClr val="tx1"/>
                </a:solidFill>
              </a:rPr>
              <a:t>Popularität ist gekennzeichnet durch extreme Ungleichgewichte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>
                <a:solidFill>
                  <a:schemeClr val="tx1"/>
                </a:solidFill>
              </a:rPr>
              <a:t>Wenige Personen sind über Ihren Freundeskreis hinaus bekannt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>
                <a:solidFill>
                  <a:schemeClr val="tx1"/>
                </a:solidFill>
              </a:rPr>
              <a:t>Dinge wie:</a:t>
            </a:r>
          </a:p>
          <a:p>
            <a:pPr marL="1943100" lvl="4">
              <a:buFont typeface="Wingdings" panose="05000000000000000000" pitchFamily="2" charset="2"/>
              <a:buChar char="§"/>
            </a:pPr>
            <a:r>
              <a:rPr lang="de-DE" sz="1800" dirty="0" smtClean="0">
                <a:solidFill>
                  <a:schemeClr val="tx1"/>
                </a:solidFill>
              </a:rPr>
              <a:t>Bücher</a:t>
            </a:r>
          </a:p>
          <a:p>
            <a:pPr marL="1943100" lvl="4">
              <a:buFont typeface="Wingdings" panose="05000000000000000000" pitchFamily="2" charset="2"/>
              <a:buChar char="§"/>
            </a:pPr>
            <a:r>
              <a:rPr lang="de-DE" sz="1800" dirty="0" smtClean="0">
                <a:solidFill>
                  <a:schemeClr val="tx1"/>
                </a:solidFill>
              </a:rPr>
              <a:t>Filme</a:t>
            </a:r>
          </a:p>
          <a:p>
            <a:pPr marL="1943100" lvl="4">
              <a:buFont typeface="Wingdings" panose="05000000000000000000" pitchFamily="2" charset="2"/>
              <a:buChar char="§"/>
            </a:pPr>
            <a:r>
              <a:rPr lang="de-DE" sz="1800" dirty="0" smtClean="0">
                <a:solidFill>
                  <a:schemeClr val="tx1"/>
                </a:solidFill>
              </a:rPr>
              <a:t>Musik</a:t>
            </a:r>
          </a:p>
          <a:p>
            <a:pPr marL="1943100" lvl="4">
              <a:buFont typeface="Wingdings" panose="05000000000000000000" pitchFamily="2" charset="2"/>
              <a:buChar char="§"/>
            </a:pPr>
            <a:r>
              <a:rPr lang="de-DE" sz="1800" dirty="0" smtClean="0">
                <a:solidFill>
                  <a:schemeClr val="tx1"/>
                </a:solidFill>
              </a:rPr>
              <a:t>und Webseiten</a:t>
            </a:r>
          </a:p>
          <a:p>
            <a:pPr marL="1714500" lvl="4" indent="0">
              <a:buNone/>
            </a:pPr>
            <a:r>
              <a:rPr lang="de-DE" sz="1800" dirty="0" smtClean="0">
                <a:solidFill>
                  <a:schemeClr val="tx1"/>
                </a:solidFill>
              </a:rPr>
              <a:t>erreichen ebenfalls ungleiche Bekanntheit</a:t>
            </a:r>
          </a:p>
          <a:p>
            <a:pPr marL="0" indent="0">
              <a:buNone/>
            </a:pPr>
            <a:r>
              <a:rPr lang="de-DE" sz="2400" dirty="0">
                <a:solidFill>
                  <a:schemeClr val="tx1"/>
                </a:solidFill>
              </a:rPr>
              <a:t>	</a:t>
            </a:r>
            <a:endParaRPr lang="de-DE" sz="2400" dirty="0" smtClean="0">
              <a:solidFill>
                <a:schemeClr val="tx1"/>
              </a:solidFill>
            </a:endParaRPr>
          </a:p>
          <a:p>
            <a:pPr marL="1714500" lvl="4" indent="0">
              <a:buNone/>
            </a:pP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01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3.2. Unvorhersehbarkeit der Effekte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12065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Zufall spielt eine nicht-untergeordnete Rolle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Gedankenexperiment:</a:t>
            </a:r>
          </a:p>
          <a:p>
            <a:pPr marL="0" indent="0" algn="ctr">
              <a:buNone/>
            </a:pP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187093" y="3867835"/>
            <a:ext cx="6697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i="1" dirty="0">
                <a:latin typeface="Calibri" panose="020F0502020204030204" pitchFamily="34" charset="0"/>
                <a:cs typeface="Calibri" panose="020F0502020204030204" pitchFamily="34" charset="0"/>
              </a:rPr>
              <a:t>Könnten wir die letzten 15 Jahre nochmal durchlaufen</a:t>
            </a:r>
            <a:r>
              <a:rPr lang="de-DE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, würden heute weltweit bekannte Sachen die gleiche Popularität wieder erreichen?</a:t>
            </a:r>
            <a:endParaRPr lang="de-DE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219216" y="4732868"/>
            <a:ext cx="6697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Oder würden andere Werke große Erfolge erzielen, die in unserer heutigen Zeitlinie vollkommen unbekannt sind?</a:t>
            </a:r>
            <a:endParaRPr lang="de-DE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84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https://sitearm.files.wordpress.com/2012/04/duncan-j-watts-phot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023" y="4631264"/>
            <a:ext cx="1415735" cy="207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uvm.edu/storylab/share/papers/dodds2014a/images/humans/circles/dodd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3" y="3511555"/>
            <a:ext cx="1946298" cy="1934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3.2. Unvorhersehbarkeit der Effekte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34092" y="2603500"/>
            <a:ext cx="8200708" cy="34163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Matthew </a:t>
            </a:r>
            <a:r>
              <a:rPr lang="de-DE" dirty="0" err="1" smtClean="0"/>
              <a:t>Salgankik</a:t>
            </a:r>
            <a:r>
              <a:rPr lang="de-DE" dirty="0" smtClean="0"/>
              <a:t>, Peter Dodds, Duncan Watts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Veröffentlichen den Report: </a:t>
            </a:r>
          </a:p>
          <a:p>
            <a:pPr marL="0" indent="0">
              <a:buNone/>
            </a:pPr>
            <a:r>
              <a:rPr lang="de-DE" dirty="0" smtClean="0"/>
              <a:t>„</a:t>
            </a:r>
            <a:r>
              <a:rPr lang="en-US" dirty="0" smtClean="0"/>
              <a:t>Experimental </a:t>
            </a:r>
            <a:r>
              <a:rPr lang="en-US" dirty="0"/>
              <a:t>Study of Inequality and Unpredictability in an Artificial Cultural </a:t>
            </a:r>
            <a:r>
              <a:rPr lang="en-US" dirty="0" smtClean="0"/>
              <a:t>Market”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de-DE" dirty="0" smtClean="0"/>
          </a:p>
        </p:txBody>
      </p:sp>
      <p:pic>
        <p:nvPicPr>
          <p:cNvPr id="4098" name="Picture 2" descr="http://www.princeton.edu/~mjs3/headshot_2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754" y="2247900"/>
            <a:ext cx="1404767" cy="187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51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3.2. Unvorhersehbarkeit der Effekte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22830" y="2442630"/>
            <a:ext cx="8825659" cy="34163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000" i="1" dirty="0" smtClean="0"/>
          </a:p>
          <a:p>
            <a:pPr marL="0" indent="0" algn="ctr">
              <a:buNone/>
            </a:pPr>
            <a:r>
              <a:rPr lang="en-US" sz="2000" i="1" dirty="0" smtClean="0"/>
              <a:t>Hit </a:t>
            </a:r>
            <a:r>
              <a:rPr lang="en-US" sz="2000" i="1" dirty="0"/>
              <a:t>songs, books, and movies are many times more successful than average, suggesting that ‘‘the best’’ alternatives are qualitatively different from ‘‘the rest’’; </a:t>
            </a:r>
            <a:r>
              <a:rPr lang="en-US" sz="2000" i="1" dirty="0" smtClean="0"/>
              <a:t>yet </a:t>
            </a:r>
            <a:r>
              <a:rPr lang="en-US" sz="2000" i="1" dirty="0"/>
              <a:t>experts routinely fail to predict which products will succeed. </a:t>
            </a:r>
            <a:endParaRPr lang="en-US" sz="2000" i="1" dirty="0" smtClean="0"/>
          </a:p>
          <a:p>
            <a:pPr marL="0" indent="0" algn="ctr">
              <a:buNone/>
            </a:pPr>
            <a:endParaRPr lang="en-US" sz="2000" i="1" dirty="0"/>
          </a:p>
          <a:p>
            <a:pPr marL="0" indent="0" algn="ctr">
              <a:buNone/>
            </a:pPr>
            <a:r>
              <a:rPr lang="en-US" sz="2000" i="1" dirty="0" smtClean="0"/>
              <a:t>We </a:t>
            </a:r>
            <a:r>
              <a:rPr lang="en-US" sz="2000" i="1" dirty="0"/>
              <a:t>investigated this paradox experimentally, by creating an artificial ‘‘music market’’ in which 14,341 participants downloaded previously unknown songs either with or without knowledge of previous participants’ choices.</a:t>
            </a:r>
            <a:endParaRPr lang="de-DE" sz="2000" i="1" dirty="0"/>
          </a:p>
          <a:p>
            <a:pPr algn="ctr"/>
            <a:endParaRPr lang="de-DE" sz="2000" i="1" dirty="0"/>
          </a:p>
        </p:txBody>
      </p:sp>
    </p:spTree>
    <p:extLst>
      <p:ext uri="{BB962C8B-B14F-4D97-AF65-F5344CB8AC3E}">
        <p14:creationId xmlns:p14="http://schemas.microsoft.com/office/powerpoint/2010/main" val="234785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64867" cy="4756425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4294967295"/>
          </p:nvPr>
        </p:nvSpPr>
        <p:spPr>
          <a:xfrm>
            <a:off x="6087533" y="1960035"/>
            <a:ext cx="5985934" cy="218863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Music Download Page, zur Auswahl 48 verschiedene Songs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Besucher konnten sich Songs anhören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Eine Tabelle zeigte den Besuchern die aktuelle Anzahl, wie oft der Song bereits gedownloadet worden ist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Am Ende konnten Besucher selber Songs downloaden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841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600" y="2563281"/>
            <a:ext cx="5113523" cy="238125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3.2. Unvorhersehbarkeit der Effekte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92941" y="2377015"/>
            <a:ext cx="7496394" cy="1765300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Plot Twist: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1800" dirty="0" smtClean="0"/>
              <a:t>Besucher wurden bei Ankunft zufällig einer Page von 8 zugewiesen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1800" dirty="0" smtClean="0"/>
              <a:t>Jede der acht Pages startete identisch, mit 0 Downloads je Song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1800" dirty="0" smtClean="0"/>
              <a:t>Jede Page hat sich komplett anders entwickelt </a:t>
            </a:r>
            <a:endParaRPr lang="de-DE" sz="1800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292941" y="4248148"/>
            <a:ext cx="7496394" cy="1765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8001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6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2573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2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2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endParaRPr lang="de-DE" sz="1800" dirty="0"/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292941" y="4248148"/>
            <a:ext cx="6776726" cy="88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8001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6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2573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2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2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de-DE" dirty="0" smtClean="0"/>
              <a:t>Ziel war zu beobachten, wie sich die Downloads entwickeln, wenn die Geschichte sich parallel 8-mal wiederholt.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172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3.2. Unvorhersehbarkeit der Effekte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Ergebnisse der Arbeit: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„Marktanteile“ der Songs variierten von Page zu Page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Die guten Songs landeten selten an unterster Stelle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Die schlechten Songs waren niemals an der Spitze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Alles andere war möglich</a:t>
            </a:r>
          </a:p>
          <a:p>
            <a:pPr marL="914400" lvl="2" indent="0">
              <a:buNone/>
            </a:pP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63208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3.2. Unvorhersehbarkeit der Effekte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452967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Frage: Sorgt ein Feedback System für Ungleichgewichte? 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1154954" y="3306237"/>
            <a:ext cx="8825659" cy="1866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8001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6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2573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2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2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de-DE" dirty="0" smtClean="0"/>
              <a:t>Eine 9. Kopie der Page ohne Feedback für die Besucher bestätigt diesen Verdacht: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Ohne Feedback variierten die Marktanteile nicht so erheblich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die Rich-</a:t>
            </a:r>
            <a:r>
              <a:rPr lang="de-DE" sz="1800" dirty="0" err="1" smtClean="0"/>
              <a:t>Get</a:t>
            </a:r>
            <a:r>
              <a:rPr lang="de-DE" sz="1800" dirty="0" smtClean="0"/>
              <a:t>-</a:t>
            </a:r>
            <a:r>
              <a:rPr lang="de-DE" sz="1800" dirty="0" err="1" smtClean="0"/>
              <a:t>Richer</a:t>
            </a:r>
            <a:r>
              <a:rPr lang="de-DE" sz="1800" dirty="0" smtClean="0"/>
              <a:t> Dynamik konnte keinen Einfluss ausüben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Kopiermechanismen entstehen gar nicht erst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de-DE" sz="1800" dirty="0" smtClean="0"/>
          </a:p>
          <a:p>
            <a:pPr marL="0" indent="0">
              <a:buFont typeface="+mj-lt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925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3.2. Unvorhersehbarkeit der Effekte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402979" cy="34163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 smtClean="0"/>
              <a:t>Folgerung für Rich-</a:t>
            </a:r>
            <a:r>
              <a:rPr lang="de-DE" dirty="0" err="1" smtClean="0"/>
              <a:t>Get</a:t>
            </a:r>
            <a:r>
              <a:rPr lang="de-DE" dirty="0" smtClean="0"/>
              <a:t>-</a:t>
            </a:r>
            <a:r>
              <a:rPr lang="de-DE" dirty="0" err="1" smtClean="0"/>
              <a:t>Richer</a:t>
            </a:r>
            <a:r>
              <a:rPr lang="de-DE" dirty="0" smtClean="0"/>
              <a:t> Modelle: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Verwendung von einfachen Modellen, keineswegs realitätsgetreu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Ziel ist es nicht alle Gründe erläutern, warum Menschen Links im Web erstellen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Aber: einfache (und natürliche) Erstellung von Links führt zu Potenzgesetzen</a:t>
            </a:r>
          </a:p>
          <a:p>
            <a:pPr marL="914400" lvl="2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dirty="0" smtClean="0"/>
              <a:t>Rich-</a:t>
            </a:r>
            <a:r>
              <a:rPr lang="de-DE" dirty="0" err="1" smtClean="0"/>
              <a:t>Get</a:t>
            </a:r>
            <a:r>
              <a:rPr lang="de-DE" dirty="0" smtClean="0"/>
              <a:t>-</a:t>
            </a:r>
            <a:r>
              <a:rPr lang="de-DE" dirty="0" err="1" smtClean="0"/>
              <a:t>Richer</a:t>
            </a:r>
            <a:r>
              <a:rPr lang="de-DE" dirty="0" smtClean="0"/>
              <a:t> Dynamiken können auf Potenzgesetzt hinweisen: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Bevölkerung einer Stadt folgt einem Potenzgesetz, weil: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einmal gegründet, wächst eine Stadt um seine eigene Größe da Menschen Kinder in die Welt setzen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10032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3.2. Unvorhersehbarkeit der Effekte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54955" y="2603500"/>
            <a:ext cx="8954246" cy="3416300"/>
          </a:xfrm>
        </p:spPr>
        <p:txBody>
          <a:bodyPr/>
          <a:lstStyle/>
          <a:p>
            <a:pPr marL="0" indent="0">
              <a:buNone/>
            </a:pPr>
            <a:r>
              <a:rPr lang="de-DE" b="1" dirty="0" smtClean="0"/>
              <a:t>Wichtig:</a:t>
            </a:r>
            <a:r>
              <a:rPr lang="de-DE" dirty="0" smtClean="0"/>
              <a:t> Die Ergebnisse sind </a:t>
            </a:r>
            <a:r>
              <a:rPr lang="de-DE" dirty="0"/>
              <a:t>nicht </a:t>
            </a:r>
            <a:r>
              <a:rPr lang="de-DE" dirty="0" smtClean="0"/>
              <a:t>verifiziert, da die Annahmen ungültig sind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 smtClean="0"/>
              <a:t>Ein Modell über Beliebtheit sollte mehrere Entscheidungen zulassen als Ja oder Nein</a:t>
            </a:r>
          </a:p>
          <a:p>
            <a:r>
              <a:rPr lang="de-DE" dirty="0" smtClean="0"/>
              <a:t>Kopiermechanismus basiert auf Menschen mit eingeschränkten Blick auf Beliebtheit, da Ihre Entscheidung von einer zufällig ausgewählten Person abhängt</a:t>
            </a:r>
          </a:p>
          <a:p>
            <a:r>
              <a:rPr lang="de-DE" dirty="0" smtClean="0"/>
              <a:t>Kopiermechanismus sagt außerdem aus, dass später hinzugekommene nur die Entscheidung anderer imitieren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790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 The </a:t>
            </a:r>
            <a:r>
              <a:rPr lang="de-DE" dirty="0"/>
              <a:t>Long </a:t>
            </a:r>
            <a:r>
              <a:rPr lang="de-DE" dirty="0" err="1"/>
              <a:t>Tail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Zipf‘s</a:t>
            </a:r>
            <a:r>
              <a:rPr lang="de-DE" dirty="0"/>
              <a:t> </a:t>
            </a:r>
            <a:r>
              <a:rPr lang="de-DE" dirty="0" smtClean="0"/>
              <a:t>Law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54954" y="2584450"/>
            <a:ext cx="10376646" cy="28543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/>
              <a:t>Frage: Welche Bedeutung hat die Verteilung von Popularität auf die Entscheidung eines Unternehmens?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Beispiel: Unternehmen mit riesigen Inventar an Büchern und/oder Musik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1800" dirty="0" smtClean="0"/>
              <a:t>Welcher Teil generiert den höheren Umsatz: </a:t>
            </a:r>
          </a:p>
          <a:p>
            <a:pPr lvl="2"/>
            <a:r>
              <a:rPr lang="de-DE" sz="1800" dirty="0" smtClean="0"/>
              <a:t>Ein kleiner Teil an extrem bekannten/gefragten Artikeln</a:t>
            </a:r>
          </a:p>
          <a:p>
            <a:pPr lvl="2"/>
            <a:r>
              <a:rPr lang="de-DE" sz="1800" dirty="0" smtClean="0"/>
              <a:t>Ein riesiger Teil an extrem unbekannten Artikeln</a:t>
            </a:r>
            <a:endParaRPr lang="de-DE" sz="1800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468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 Popularität </a:t>
            </a:r>
            <a:r>
              <a:rPr lang="de-DE" dirty="0"/>
              <a:t>als Netzwerk Phänomen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Warum entstehen diese Ungleichgewichte?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Wie beeinflussen sie ein Netzwerk?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Wie können sie am besten gemessen werden?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873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The Long </a:t>
            </a:r>
            <a:r>
              <a:rPr lang="de-DE" dirty="0" err="1"/>
              <a:t>Tail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Zipf‘s</a:t>
            </a:r>
            <a:r>
              <a:rPr lang="de-DE" dirty="0"/>
              <a:t> Law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79" y="2355850"/>
            <a:ext cx="5636371" cy="2882601"/>
          </a:xfrm>
        </p:spPr>
      </p:pic>
      <p:sp>
        <p:nvSpPr>
          <p:cNvPr id="5" name="Inhaltsplatzhalter 2"/>
          <p:cNvSpPr txBox="1">
            <a:spLocks/>
          </p:cNvSpPr>
          <p:nvPr/>
        </p:nvSpPr>
        <p:spPr>
          <a:xfrm>
            <a:off x="6115050" y="2355850"/>
            <a:ext cx="5314950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8001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6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2573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2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2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The Long </a:t>
            </a:r>
            <a:r>
              <a:rPr lang="de-DE" dirty="0" err="1" smtClean="0"/>
              <a:t>Tail</a:t>
            </a:r>
            <a:r>
              <a:rPr lang="de-DE" dirty="0" smtClean="0"/>
              <a:t> besteht aus unzähligen Produkten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Musikbereich: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1800" dirty="0" smtClean="0"/>
              <a:t>Alte Alben von Interpreten die von Fans neugekauft werden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1800" dirty="0" smtClean="0"/>
              <a:t>Neue Fans die alte Alben erst entdecken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1800" dirty="0" smtClean="0"/>
              <a:t>Live Aufnahmen, Remixe, Covers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1800" dirty="0" smtClean="0"/>
              <a:t>Millionen von verschiedenen Genres innerhalb von Genres innerhalb von Genres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1800" dirty="0" smtClean="0"/>
              <a:t>Bands, die Musik aus den 80‘ern covern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1800" dirty="0" smtClean="0"/>
              <a:t>Ambiente/YouTube/etc. Musiker</a:t>
            </a:r>
            <a:endParaRPr lang="de-DE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2"/>
              <p:cNvSpPr txBox="1">
                <a:spLocks/>
              </p:cNvSpPr>
              <p:nvPr/>
            </p:nvSpPr>
            <p:spPr>
              <a:xfrm>
                <a:off x="478679" y="5419127"/>
                <a:ext cx="6636496" cy="10289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800" b="0" i="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8001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600" b="0" i="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2pPr>
                <a:lvl3pPr marL="12573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b="0" i="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200" b="0" i="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200" b="0" i="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DE" dirty="0" smtClean="0"/>
                  <a:t>Jeder Punkt auf dem Graph: </a:t>
                </a:r>
              </a:p>
              <a:p>
                <a:pPr marL="0" indent="0">
                  <a:buNone/>
                </a:pPr>
                <a:r>
                  <a:rPr lang="de-DE" sz="1800" dirty="0" smtClean="0"/>
                  <a:t>„Es gibt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800" dirty="0" smtClean="0"/>
                  <a:t> Bücher die sich mindestens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sz="1800" dirty="0" smtClean="0"/>
                  <a:t>-mal verkauft haben</a:t>
                </a:r>
                <a:endParaRPr lang="de-DE" sz="1800" dirty="0"/>
              </a:p>
            </p:txBody>
          </p:sp>
        </mc:Choice>
        <mc:Fallback xmlns="">
          <p:sp>
            <p:nvSpPr>
              <p:cNvPr id="6" name="Inhaltsplatzhalt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79" y="5419127"/>
                <a:ext cx="6636496" cy="1028999"/>
              </a:xfrm>
              <a:prstGeom prst="rect">
                <a:avLst/>
              </a:prstGeom>
              <a:blipFill rotWithShape="0">
                <a:blip r:embed="rId3"/>
                <a:stretch>
                  <a:fillRect l="-827" t="-35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466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The Long </a:t>
            </a:r>
            <a:r>
              <a:rPr lang="de-DE" dirty="0" err="1"/>
              <a:t>Tail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Zipf‘s</a:t>
            </a:r>
            <a:r>
              <a:rPr lang="de-DE" dirty="0"/>
              <a:t> Law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227171" cy="930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</a:t>
            </a:r>
            <a:r>
              <a:rPr lang="en-US" dirty="0" smtClean="0"/>
              <a:t>he Long Tail: Why </a:t>
            </a:r>
            <a:r>
              <a:rPr lang="en-US" dirty="0"/>
              <a:t>the future of business is selling less of </a:t>
            </a:r>
            <a:r>
              <a:rPr lang="en-US" dirty="0" smtClean="0"/>
              <a:t>more</a:t>
            </a:r>
          </a:p>
          <a:p>
            <a:pPr marL="0" indent="0">
              <a:buNone/>
            </a:pPr>
            <a:r>
              <a:rPr lang="en-US" dirty="0" smtClean="0"/>
              <a:t>Der Long Tail: </a:t>
            </a:r>
            <a:r>
              <a:rPr lang="de-DE" dirty="0" smtClean="0"/>
              <a:t>Warum </a:t>
            </a:r>
            <a:r>
              <a:rPr lang="de-DE" dirty="0"/>
              <a:t>die Zukunft des Geschäfts weniger von mehr verkauft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7365505" y="3805696"/>
            <a:ext cx="4150220" cy="2549901"/>
            <a:chOff x="6945506" y="3238501"/>
            <a:chExt cx="5056364" cy="3106637"/>
          </a:xfrm>
        </p:grpSpPr>
        <p:pic>
          <p:nvPicPr>
            <p:cNvPr id="5" name="Picture 2" descr="http://www.lenco.com/wp-content/uploads/2012/01/Amazon-Logo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3641" y="3238501"/>
              <a:ext cx="4289546" cy="1562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latest (2000×2000)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5506" y="4430817"/>
              <a:ext cx="1914321" cy="1914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https://consumeraffairs.global.ssl.fastly.net/files/logos/netflix_logo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6395" y="4638425"/>
              <a:ext cx="3165475" cy="1476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uppieren 7"/>
          <p:cNvGrpSpPr/>
          <p:nvPr/>
        </p:nvGrpSpPr>
        <p:grpSpPr>
          <a:xfrm>
            <a:off x="1114752" y="4256169"/>
            <a:ext cx="3456613" cy="2332709"/>
            <a:chOff x="232246" y="3362326"/>
            <a:chExt cx="3895507" cy="2628899"/>
          </a:xfrm>
        </p:grpSpPr>
        <p:pic>
          <p:nvPicPr>
            <p:cNvPr id="9" name="Picture 8" descr="http://static07.kaufda.de/Geschaefte/Media-Markt.v1111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246" y="4591050"/>
              <a:ext cx="3333750" cy="1400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4684" y="3362326"/>
              <a:ext cx="2428875" cy="1314450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03687" y="3726657"/>
              <a:ext cx="1524066" cy="15382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952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The Long </a:t>
            </a:r>
            <a:r>
              <a:rPr lang="de-DE" dirty="0" err="1"/>
              <a:t>Tail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Zipf‘s</a:t>
            </a:r>
            <a:r>
              <a:rPr lang="de-DE" dirty="0"/>
              <a:t> Law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79" y="2355850"/>
            <a:ext cx="5636370" cy="2882601"/>
          </a:xfrm>
        </p:spPr>
      </p:pic>
      <p:sp>
        <p:nvSpPr>
          <p:cNvPr id="5" name="Inhaltsplatzhalter 2"/>
          <p:cNvSpPr txBox="1">
            <a:spLocks/>
          </p:cNvSpPr>
          <p:nvPr/>
        </p:nvSpPr>
        <p:spPr>
          <a:xfrm>
            <a:off x="6115050" y="2355850"/>
            <a:ext cx="5314950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8001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6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2573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2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2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Bisher:</a:t>
            </a:r>
            <a:endParaRPr lang="de-DE" sz="1800" dirty="0" smtClean="0"/>
          </a:p>
          <a:p>
            <a:pPr marL="0" indent="0">
              <a:buNone/>
            </a:pPr>
            <a:r>
              <a:rPr lang="de-DE" dirty="0" smtClean="0"/>
              <a:t>„Der x-Achse folgend, wie wenige Bücher finde ich für immer größer werdende Verkaufszahlen?“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Jetzt:</a:t>
            </a:r>
          </a:p>
          <a:p>
            <a:pPr marL="0" indent="0">
              <a:buNone/>
            </a:pPr>
            <a:r>
              <a:rPr lang="de-DE" dirty="0" smtClean="0"/>
              <a:t>„Der x-Achse folgend, wie groß sind die Verkaufszahlen von immer unbeliebter werdenden Büchern?“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dirty="0" smtClean="0"/>
              <a:t>Verkaufstrends werden einfacher zu bestimmen:</a:t>
            </a:r>
          </a:p>
          <a:p>
            <a:pPr marL="0" indent="0" algn="ctr">
              <a:buNone/>
            </a:pPr>
            <a:r>
              <a:rPr lang="de-DE" sz="1800" dirty="0" smtClean="0"/>
              <a:t>Hit- gegen Nischenprodukte</a:t>
            </a:r>
            <a:endParaRPr lang="de-DE" sz="1800" dirty="0"/>
          </a:p>
          <a:p>
            <a:pPr marL="0" indent="0">
              <a:buNone/>
            </a:pPr>
            <a:endParaRPr lang="de-DE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2"/>
              <p:cNvSpPr txBox="1">
                <a:spLocks/>
              </p:cNvSpPr>
              <p:nvPr/>
            </p:nvSpPr>
            <p:spPr>
              <a:xfrm>
                <a:off x="478679" y="5419127"/>
                <a:ext cx="6636496" cy="10289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800" b="0" i="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8001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600" b="0" i="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2pPr>
                <a:lvl3pPr marL="12573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b="0" i="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200" b="0" i="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200" b="0" i="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DE" dirty="0" smtClean="0"/>
                  <a:t>Jeder Punkt auf dem Graph: </a:t>
                </a:r>
              </a:p>
              <a:p>
                <a:pPr marL="0" indent="0">
                  <a:buNone/>
                </a:pPr>
                <a:r>
                  <a:rPr lang="de-DE" sz="1800" dirty="0" smtClean="0"/>
                  <a:t>„</a:t>
                </a:r>
                <a:r>
                  <a:rPr lang="de-DE" dirty="0" smtClean="0"/>
                  <a:t>Das</a:t>
                </a:r>
                <a:r>
                  <a:rPr lang="de-DE" sz="1800" dirty="0" smtClean="0"/>
                  <a:t> </a:t>
                </a:r>
                <a14:m>
                  <m:oMath xmlns:m="http://schemas.openxmlformats.org/officeDocument/2006/math">
                    <m:r>
                      <a:rPr lang="de-DE" sz="1800" b="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sz="1800" dirty="0" smtClean="0"/>
                  <a:t>-</a:t>
                </a:r>
                <a:r>
                  <a:rPr lang="de-DE" sz="1800" dirty="0" err="1" smtClean="0"/>
                  <a:t>te</a:t>
                </a:r>
                <a:r>
                  <a:rPr lang="de-DE" sz="1800" dirty="0" smtClean="0"/>
                  <a:t> beliebteste Buch sich mindestens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b="0" i="0" dirty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de-DE" sz="1800" dirty="0" smtClean="0"/>
                  <a:t>-mal verkauft</a:t>
                </a:r>
                <a:endParaRPr lang="de-DE" sz="1800" dirty="0"/>
              </a:p>
            </p:txBody>
          </p:sp>
        </mc:Choice>
        <mc:Fallback xmlns="">
          <p:sp>
            <p:nvSpPr>
              <p:cNvPr id="6" name="Inhaltsplatzhalt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79" y="5419127"/>
                <a:ext cx="6636496" cy="1028999"/>
              </a:xfrm>
              <a:prstGeom prst="rect">
                <a:avLst/>
              </a:prstGeom>
              <a:blipFill rotWithShape="0">
                <a:blip r:embed="rId3"/>
                <a:stretch>
                  <a:fillRect l="-827" t="-35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46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The Long </a:t>
            </a:r>
            <a:r>
              <a:rPr lang="de-DE" dirty="0" err="1"/>
              <a:t>Tail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Zipf‘s</a:t>
            </a:r>
            <a:r>
              <a:rPr lang="de-DE" dirty="0"/>
              <a:t> Law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873690" y="2603500"/>
            <a:ext cx="9055843" cy="1892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George Zipf, amerikanischer Linguist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Beschrieb zuerst das Wachstum hinter verschiedenen menschlichen Aktivitäten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1800" dirty="0" smtClean="0"/>
              <a:t>Berühmtestes beschreibt die Frequenz von Wörtern der englischen Sprache</a:t>
            </a:r>
            <a:endParaRPr lang="de-DE" sz="1800" dirty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0" indent="0" algn="ctr">
              <a:buNone/>
            </a:pPr>
            <a:endParaRPr lang="de-DE" dirty="0" smtClean="0"/>
          </a:p>
        </p:txBody>
      </p:sp>
      <p:pic>
        <p:nvPicPr>
          <p:cNvPr id="4" name="Picture 2" descr="http://www.impact-information.com/impactinfo/newsletter/zip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34" y="2603500"/>
            <a:ext cx="1788896" cy="248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pieren 6"/>
          <p:cNvGrpSpPr/>
          <p:nvPr/>
        </p:nvGrpSpPr>
        <p:grpSpPr>
          <a:xfrm>
            <a:off x="5181601" y="4495800"/>
            <a:ext cx="2372048" cy="851002"/>
            <a:chOff x="5181601" y="4495800"/>
            <a:chExt cx="2372048" cy="8510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hteck 4"/>
                <p:cNvSpPr/>
                <p:nvPr/>
              </p:nvSpPr>
              <p:spPr>
                <a:xfrm>
                  <a:off x="7114105" y="4495800"/>
                  <a:ext cx="439544" cy="8510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den>
                        </m:f>
                      </m:oMath>
                    </m:oMathPara>
                  </a14:m>
                  <a:endParaRPr lang="de-DE" sz="2400" dirty="0"/>
                </a:p>
              </p:txBody>
            </p:sp>
          </mc:Choice>
          <mc:Fallback xmlns="">
            <p:sp>
              <p:nvSpPr>
                <p:cNvPr id="5" name="Rechteck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4105" y="4495800"/>
                  <a:ext cx="439544" cy="85100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feld 5"/>
                <p:cNvSpPr txBox="1"/>
                <p:nvPr/>
              </p:nvSpPr>
              <p:spPr>
                <a:xfrm>
                  <a:off x="5181601" y="4625526"/>
                  <a:ext cx="13970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400" i="1" dirty="0" smtClean="0">
                            <a:latin typeface="Cambria Math" panose="02040503050406030204" pitchFamily="18" charset="0"/>
                          </a:rPr>
                          <m:t>𝑍𝑖𝑝𝑓</m:t>
                        </m:r>
                        <m:r>
                          <a:rPr lang="de-DE" sz="2400" i="1" dirty="0" smtClean="0">
                            <a:latin typeface="Cambria Math" panose="02040503050406030204" pitchFamily="18" charset="0"/>
                          </a:rPr>
                          <m:t>‘</m:t>
                        </m:r>
                        <m:r>
                          <a:rPr lang="de-DE" sz="24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sz="24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4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DE" sz="2400" i="1" dirty="0" err="1" smtClean="0">
                            <a:latin typeface="Cambria Math" panose="02040503050406030204" pitchFamily="18" charset="0"/>
                          </a:rPr>
                          <m:t>𝑎𝑤</m:t>
                        </m:r>
                        <m:r>
                          <a:rPr lang="de-DE" sz="2400" b="0" i="1" dirty="0" smtClean="0">
                            <a:latin typeface="Cambria Math" panose="02040503050406030204" pitchFamily="18" charset="0"/>
                          </a:rPr>
                          <m:t>:</m:t>
                        </m:r>
                      </m:oMath>
                    </m:oMathPara>
                  </a14:m>
                  <a:endParaRPr lang="de-DE" sz="2400" dirty="0"/>
                </a:p>
              </p:txBody>
            </p:sp>
          </mc:Choice>
          <mc:Fallback xmlns="">
            <p:sp>
              <p:nvSpPr>
                <p:cNvPr id="6" name="Textfeld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601" y="4625526"/>
                  <a:ext cx="1397000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930" r="-21834" b="-1973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2587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The Long </a:t>
            </a:r>
            <a:r>
              <a:rPr lang="de-DE" dirty="0" err="1"/>
              <a:t>Tail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Zipf‘s</a:t>
            </a:r>
            <a:r>
              <a:rPr lang="de-DE" dirty="0"/>
              <a:t> Law</a:t>
            </a:r>
          </a:p>
        </p:txBody>
      </p:sp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960995"/>
              </p:ext>
            </p:extLst>
          </p:nvPr>
        </p:nvGraphicFramePr>
        <p:xfrm>
          <a:off x="488950" y="2396066"/>
          <a:ext cx="4860001" cy="2700005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218716"/>
                <a:gridCol w="891743"/>
                <a:gridCol w="891743"/>
                <a:gridCol w="906606"/>
                <a:gridCol w="951193"/>
              </a:tblGrid>
              <a:tr h="245455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Stadt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Population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Rank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Zipf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Differenz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</a:tr>
              <a:tr h="245455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New York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8.175.000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8.175.000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</a:tr>
              <a:tr h="245455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Los Angeles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3.792.000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4.087.500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-295.500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</a:tr>
              <a:tr h="245455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Chicago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2.895.000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2.725.000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170.000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</a:tr>
              <a:tr h="245455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Houston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2.099.000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2.043.750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55.250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</a:tr>
              <a:tr h="245455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Philadelphia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1.526.000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1.635.000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-109.000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</a:tr>
              <a:tr h="245455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Phoenix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1.445.000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1.362.500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82.500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</a:tr>
              <a:tr h="245455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San Antonia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1.327.000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1.167.857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159.143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</a:tr>
              <a:tr h="245455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San Diego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1.307.000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1.021.875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285.125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</a:tr>
              <a:tr h="245455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Dalls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1.197.000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908.333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288.667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</a:tr>
              <a:tr h="245455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San José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945.000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817.500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127.500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28" marR="11228" marT="11228" marB="0" anchor="b"/>
                </a:tc>
              </a:tr>
            </a:tbl>
          </a:graphicData>
        </a:graphic>
      </p:graphicFrame>
      <p:graphicFrame>
        <p:nvGraphicFramePr>
          <p:cNvPr id="11" name="Diagramm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8152431"/>
              </p:ext>
            </p:extLst>
          </p:nvPr>
        </p:nvGraphicFramePr>
        <p:xfrm>
          <a:off x="5438866" y="2393949"/>
          <a:ext cx="6660000" cy="41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8886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The Long </a:t>
            </a:r>
            <a:r>
              <a:rPr lang="de-DE" dirty="0" err="1"/>
              <a:t>Tail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Zipf‘s</a:t>
            </a:r>
            <a:r>
              <a:rPr lang="de-DE" dirty="0"/>
              <a:t> Law</a:t>
            </a:r>
          </a:p>
        </p:txBody>
      </p:sp>
      <p:graphicFrame>
        <p:nvGraphicFramePr>
          <p:cNvPr id="5" name="Diagramm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0211428"/>
              </p:ext>
            </p:extLst>
          </p:nvPr>
        </p:nvGraphicFramePr>
        <p:xfrm>
          <a:off x="5447333" y="2393948"/>
          <a:ext cx="6660000" cy="41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057491"/>
              </p:ext>
            </p:extLst>
          </p:nvPr>
        </p:nvGraphicFramePr>
        <p:xfrm>
          <a:off x="480483" y="2392890"/>
          <a:ext cx="4859999" cy="269280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218715"/>
                <a:gridCol w="891743"/>
                <a:gridCol w="891743"/>
                <a:gridCol w="906606"/>
                <a:gridCol w="951192"/>
              </a:tblGrid>
              <a:tr h="244800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Stadt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Population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Rank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Zipf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Differenz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</a:tr>
              <a:tr h="244800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Berlin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3.460.000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3.460.000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</a:tr>
              <a:tr h="244800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Hamburg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1.786.000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1.730.000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56.000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</a:tr>
              <a:tr h="244800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München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1.353.000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1.153.333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199.667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</a:tr>
              <a:tr h="244800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Köln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1.007.000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865.000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142.000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</a:tr>
              <a:tr h="244800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Frankfurt, Main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679.000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692.000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-13.000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</a:tr>
              <a:tr h="244800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Stuttgart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606.000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576.667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29.333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</a:tr>
              <a:tr h="244800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Düsseldorf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588.000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494.286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93.714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</a:tr>
              <a:tr h="244800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Fortmun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580.000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432.500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147.500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</a:tr>
              <a:tr h="244800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Essen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574.000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384.444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189.556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</a:tr>
              <a:tr h="244800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Bremen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547.000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346.000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201.000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247" marR="11247" marT="11247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81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The Long </a:t>
            </a:r>
            <a:r>
              <a:rPr lang="de-DE" dirty="0" err="1"/>
              <a:t>Tail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Zipf‘s</a:t>
            </a:r>
            <a:r>
              <a:rPr lang="de-DE" dirty="0"/>
              <a:t> Law</a:t>
            </a:r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301737"/>
              </p:ext>
            </p:extLst>
          </p:nvPr>
        </p:nvGraphicFramePr>
        <p:xfrm>
          <a:off x="463550" y="2396066"/>
          <a:ext cx="4896000" cy="2700005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655195"/>
                <a:gridCol w="944619"/>
                <a:gridCol w="716832"/>
                <a:gridCol w="770725"/>
                <a:gridCol w="808629"/>
              </a:tblGrid>
              <a:tr h="245455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u="none" strike="noStrike" dirty="0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Peak Players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Rank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Zipf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Differenz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45455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Dota</a:t>
                      </a:r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2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 dirty="0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1.262.000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1.262.000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45455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Counter-Strike: </a:t>
                      </a:r>
                      <a:r>
                        <a:rPr lang="de-DE" sz="1300" u="none" strike="noStrike" dirty="0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 dirty="0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677.700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631.000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46.700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45455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Grand </a:t>
                      </a:r>
                      <a:r>
                        <a:rPr lang="de-DE" sz="13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Theft</a:t>
                      </a:r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Auto V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 dirty="0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360.700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420.667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-59.967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45455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Left</a:t>
                      </a:r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4 Dead 2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 dirty="0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161.000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315.500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-154.500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45455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Borderlands</a:t>
                      </a:r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2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 dirty="0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123.500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252.400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-128.900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4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 War: ROME </a:t>
                      </a:r>
                      <a:r>
                        <a:rPr lang="en-US" sz="1300" u="none" strike="noStrike" dirty="0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II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 dirty="0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118.200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210.333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-92.133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45455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Team </a:t>
                      </a:r>
                      <a:r>
                        <a:rPr lang="de-DE" sz="13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Fortress</a:t>
                      </a:r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2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 dirty="0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117.900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180.286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-62.386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45455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Terraria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 dirty="0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97.300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157.750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-60.450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4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</a:t>
                      </a:r>
                      <a:r>
                        <a:rPr lang="en-US" sz="13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Witcher</a:t>
                      </a:r>
                      <a:r>
                        <a:rPr lang="en-US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3: </a:t>
                      </a:r>
                      <a:r>
                        <a:rPr lang="en-US" sz="1300" u="none" strike="noStrike" dirty="0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 dirty="0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92.200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140.222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-48.022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45455">
                <a:tc>
                  <a:txBody>
                    <a:bodyPr/>
                    <a:lstStyle/>
                    <a:p>
                      <a:pPr algn="l" fontAlgn="b"/>
                      <a:r>
                        <a:rPr lang="de-DE" sz="1300" u="none" strike="noStrike" dirty="0" err="1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Civilization</a:t>
                      </a:r>
                      <a:r>
                        <a:rPr lang="de-DE" sz="1300" u="none" strike="noStrike" dirty="0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 dirty="0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91.000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126.200</a:t>
                      </a:r>
                      <a:endParaRPr lang="de-D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3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-35.200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7" name="Diagramm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9394065"/>
              </p:ext>
            </p:extLst>
          </p:nvPr>
        </p:nvGraphicFramePr>
        <p:xfrm>
          <a:off x="5477932" y="2393949"/>
          <a:ext cx="6660000" cy="41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4424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6515846" cy="706964"/>
          </a:xfrm>
        </p:spPr>
        <p:txBody>
          <a:bodyPr/>
          <a:lstStyle/>
          <a:p>
            <a:r>
              <a:rPr lang="de-DE" dirty="0" smtClean="0"/>
              <a:t>5. Einfluss </a:t>
            </a:r>
            <a:r>
              <a:rPr lang="de-DE" dirty="0"/>
              <a:t>von Search Tools und </a:t>
            </a:r>
            <a:r>
              <a:rPr lang="de-DE" dirty="0" err="1"/>
              <a:t>Recommendation</a:t>
            </a:r>
            <a:r>
              <a:rPr lang="de-DE" dirty="0"/>
              <a:t> </a:t>
            </a:r>
            <a:r>
              <a:rPr lang="de-DE" dirty="0" smtClean="0"/>
              <a:t>Systems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54954" y="2425698"/>
            <a:ext cx="8825659" cy="34671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/>
              <a:t>Problem: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Kopiermechanismus: durch das Suchen von Pages von Google werden die Ergebnisse weiter „verfälscht“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Google listet die relevantesten/populärsten Pages zuerst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User neigen dazu, die bereits bekanntesten Pages weiter zu verlinken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populäre Pages werden immer weiter verlinkt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restliche </a:t>
            </a:r>
            <a:r>
              <a:rPr lang="de-DE" sz="1800" dirty="0"/>
              <a:t>Pages werden komplett </a:t>
            </a:r>
            <a:r>
              <a:rPr lang="de-DE" sz="1800" dirty="0" smtClean="0"/>
              <a:t>überschattet</a:t>
            </a:r>
          </a:p>
          <a:p>
            <a:pPr marL="457200" lvl="1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dirty="0" smtClean="0"/>
              <a:t>Folge: Nischenwebseiten, -produkte, etc. müssen dennoch gefunden werden.</a:t>
            </a:r>
          </a:p>
          <a:p>
            <a:pPr marL="457200" lvl="1" indent="0">
              <a:buNone/>
            </a:pPr>
            <a:endParaRPr lang="de-DE" sz="1800" dirty="0" smtClean="0"/>
          </a:p>
        </p:txBody>
      </p:sp>
    </p:spTree>
    <p:extLst>
      <p:ext uri="{BB962C8B-B14F-4D97-AF65-F5344CB8AC3E}">
        <p14:creationId xmlns:p14="http://schemas.microsoft.com/office/powerpoint/2010/main" val="36610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Realität wieder einmal anders: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User tippen unterschiedlichste Suchanfragen ein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es ergeben sich keine „Top Seiten auf Google“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ungewöhnliche Sucheranfragen liefern unbekanntere Pages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Rich-</a:t>
            </a:r>
            <a:r>
              <a:rPr lang="de-DE" sz="1800" dirty="0" err="1" smtClean="0"/>
              <a:t>Get</a:t>
            </a:r>
            <a:r>
              <a:rPr lang="de-DE" sz="1800" dirty="0" smtClean="0"/>
              <a:t>-</a:t>
            </a:r>
            <a:r>
              <a:rPr lang="de-DE" sz="1800" dirty="0" err="1" smtClean="0"/>
              <a:t>Richer</a:t>
            </a:r>
            <a:r>
              <a:rPr lang="de-DE" sz="1800" dirty="0" smtClean="0"/>
              <a:t> Effekte werden bewusst gekontert</a:t>
            </a:r>
            <a:endParaRPr lang="de-DE" sz="1800" dirty="0"/>
          </a:p>
        </p:txBody>
      </p:sp>
      <p:sp>
        <p:nvSpPr>
          <p:cNvPr id="4" name="Titel 1"/>
          <p:cNvSpPr txBox="1">
            <a:spLocks/>
          </p:cNvSpPr>
          <p:nvPr/>
        </p:nvSpPr>
        <p:spPr bwMode="gray">
          <a:xfrm>
            <a:off x="1154955" y="973668"/>
            <a:ext cx="6515846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 smtClean="0"/>
              <a:t>5. Einfluss von Search Tools und </a:t>
            </a:r>
            <a:r>
              <a:rPr lang="de-DE" dirty="0" err="1" smtClean="0"/>
              <a:t>Recommendation</a:t>
            </a:r>
            <a:r>
              <a:rPr lang="de-DE" dirty="0" smtClean="0"/>
              <a:t> Systems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525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Für Unternehmen wie Amazon, </a:t>
            </a:r>
            <a:r>
              <a:rPr lang="de-DE" dirty="0" err="1" smtClean="0"/>
              <a:t>Netflix</a:t>
            </a:r>
            <a:r>
              <a:rPr lang="de-DE" dirty="0" smtClean="0"/>
              <a:t> und </a:t>
            </a:r>
            <a:r>
              <a:rPr lang="de-DE" dirty="0" err="1" smtClean="0"/>
              <a:t>Steam</a:t>
            </a:r>
            <a:r>
              <a:rPr lang="de-DE" dirty="0" smtClean="0"/>
              <a:t> von Bedeutung: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riesiges Inventar, wie soll der User das finden, was er sucht?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Suchmaschinen werden Teil des Geschäftsmodells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essentiell, wenn der User finden will was generell nicht populär ist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de-DE" sz="1800" dirty="0"/>
          </a:p>
        </p:txBody>
      </p:sp>
      <p:sp>
        <p:nvSpPr>
          <p:cNvPr id="4" name="Titel 1"/>
          <p:cNvSpPr txBox="1">
            <a:spLocks/>
          </p:cNvSpPr>
          <p:nvPr/>
        </p:nvSpPr>
        <p:spPr bwMode="gray">
          <a:xfrm>
            <a:off x="1154955" y="973668"/>
            <a:ext cx="6515846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 smtClean="0"/>
              <a:t>5. Einfluss von Search Tools und </a:t>
            </a:r>
            <a:r>
              <a:rPr lang="de-DE" dirty="0" err="1" smtClean="0"/>
              <a:t>Recommendation</a:t>
            </a:r>
            <a:r>
              <a:rPr lang="de-DE" dirty="0" smtClean="0"/>
              <a:t> Systems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124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Popularität als Netzwerk Phänomen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499534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Zum überprüfen von Gesetzmäßigkeiten wird das Web als Domäne herangezogen.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1154954" y="3103034"/>
            <a:ext cx="5906246" cy="2281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00" b="0" i="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8001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600" b="0" i="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2pPr>
            <a:lvl3pPr marL="12573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b="0" i="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200" b="0" i="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200" b="0" i="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>
                <a:latin typeface="Calibri" panose="020F0502020204030204" pitchFamily="34" charset="0"/>
                <a:cs typeface="Calibri" panose="020F0502020204030204" pitchFamily="34" charset="0"/>
              </a:rPr>
              <a:t>Darstellung des Webs als gerichteter 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>
                <a:latin typeface="Calibri" panose="020F0502020204030204" pitchFamily="34" charset="0"/>
                <a:cs typeface="Calibri" panose="020F0502020204030204" pitchFamily="34" charset="0"/>
              </a:rPr>
              <a:t>Kanten des Graphen sind Hyperlinks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>
                <a:latin typeface="Calibri" panose="020F0502020204030204" pitchFamily="34" charset="0"/>
                <a:cs typeface="Calibri" panose="020F0502020204030204" pitchFamily="34" charset="0"/>
              </a:rPr>
              <a:t>Anzahl der Inlinks entspricht der Popularität einer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>
                <a:latin typeface="Calibri" panose="020F0502020204030204" pitchFamily="34" charset="0"/>
                <a:cs typeface="Calibri" panose="020F0502020204030204" pitchFamily="34" charset="0"/>
              </a:rPr>
              <a:t>1 Outlink pro Page</a:t>
            </a:r>
          </a:p>
          <a:p>
            <a:pPr marL="0" indent="0">
              <a:buFont typeface="+mj-lt"/>
              <a:buNone/>
            </a:pPr>
            <a:endParaRPr lang="de-DE" dirty="0" smtClean="0"/>
          </a:p>
          <a:p>
            <a:pPr marL="0" indent="0">
              <a:buFont typeface="+mj-lt"/>
              <a:buNone/>
            </a:pPr>
            <a:endParaRPr lang="de-DE" dirty="0"/>
          </a:p>
        </p:txBody>
      </p:sp>
      <p:sp>
        <p:nvSpPr>
          <p:cNvPr id="5" name="Ellipse 4"/>
          <p:cNvSpPr/>
          <p:nvPr/>
        </p:nvSpPr>
        <p:spPr>
          <a:xfrm>
            <a:off x="8860907" y="5073650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de-DE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Ellipse 6"/>
          <p:cNvSpPr/>
          <p:nvPr/>
        </p:nvSpPr>
        <p:spPr>
          <a:xfrm>
            <a:off x="8213593" y="3611035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de-DE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0726493" y="4243917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de-DE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0348120" y="3089751"/>
            <a:ext cx="829733" cy="829733"/>
          </a:xfrm>
          <a:prstGeom prst="ellipse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de-DE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" name="Gerade Verbindung mit Pfeil 10"/>
          <p:cNvCxnSpPr>
            <a:stCxn id="7" idx="7"/>
            <a:endCxn id="9" idx="2"/>
          </p:cNvCxnSpPr>
          <p:nvPr/>
        </p:nvCxnSpPr>
        <p:spPr>
          <a:xfrm flipV="1">
            <a:off x="8921814" y="3504618"/>
            <a:ext cx="1426306" cy="227929"/>
          </a:xfrm>
          <a:prstGeom prst="straightConnector1">
            <a:avLst/>
          </a:prstGeom>
          <a:ln w="38100" cap="sq">
            <a:solidFill>
              <a:schemeClr val="accent1">
                <a:lumMod val="75000"/>
              </a:schemeClr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>
            <a:stCxn id="8" idx="1"/>
            <a:endCxn id="7" idx="6"/>
          </p:cNvCxnSpPr>
          <p:nvPr/>
        </p:nvCxnSpPr>
        <p:spPr>
          <a:xfrm flipH="1" flipV="1">
            <a:off x="9043326" y="4025902"/>
            <a:ext cx="1804679" cy="339527"/>
          </a:xfrm>
          <a:prstGeom prst="straightConnector1">
            <a:avLst/>
          </a:prstGeom>
          <a:ln w="38100" cap="sq">
            <a:solidFill>
              <a:schemeClr val="accent1">
                <a:lumMod val="75000"/>
              </a:schemeClr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5" idx="7"/>
            <a:endCxn id="9" idx="3"/>
          </p:cNvCxnSpPr>
          <p:nvPr/>
        </p:nvCxnSpPr>
        <p:spPr>
          <a:xfrm flipV="1">
            <a:off x="9569128" y="3797972"/>
            <a:ext cx="900504" cy="1397190"/>
          </a:xfrm>
          <a:prstGeom prst="straightConnector1">
            <a:avLst/>
          </a:prstGeom>
          <a:ln w="38100" cap="sq">
            <a:solidFill>
              <a:schemeClr val="accent1">
                <a:lumMod val="75000"/>
              </a:schemeClr>
            </a:solidFill>
            <a:round/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78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536885" y="2298629"/>
            <a:ext cx="5894133" cy="4278372"/>
            <a:chOff x="1104152" y="2383296"/>
            <a:chExt cx="5894133" cy="4278372"/>
          </a:xfrm>
        </p:grpSpPr>
        <p:pic>
          <p:nvPicPr>
            <p:cNvPr id="4" name="Picture 2" descr="http://www.lenco.com/wp-content/uploads/2012/01/Amazon-Logo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954" y="2383296"/>
              <a:ext cx="3520822" cy="1282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954" y="3665454"/>
              <a:ext cx="5843331" cy="876500"/>
            </a:xfrm>
            <a:prstGeom prst="rect">
              <a:avLst/>
            </a:prstGeom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152" y="4731663"/>
              <a:ext cx="4141143" cy="431898"/>
            </a:xfrm>
            <a:prstGeom prst="rect">
              <a:avLst/>
            </a:prstGeom>
          </p:spPr>
        </p:pic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954" y="5434327"/>
              <a:ext cx="5576570" cy="431898"/>
            </a:xfrm>
            <a:prstGeom prst="rect">
              <a:avLst/>
            </a:prstGeom>
          </p:spPr>
        </p:pic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954" y="6229770"/>
              <a:ext cx="1333804" cy="431898"/>
            </a:xfrm>
            <a:prstGeom prst="rect">
              <a:avLst/>
            </a:prstGeom>
          </p:spPr>
        </p:pic>
      </p:grpSp>
      <p:sp>
        <p:nvSpPr>
          <p:cNvPr id="10" name="Titel 1"/>
          <p:cNvSpPr txBox="1">
            <a:spLocks/>
          </p:cNvSpPr>
          <p:nvPr/>
        </p:nvSpPr>
        <p:spPr bwMode="gray">
          <a:xfrm>
            <a:off x="1154955" y="973668"/>
            <a:ext cx="6515846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 smtClean="0"/>
              <a:t>5. Einfluss von Search Tools und </a:t>
            </a:r>
            <a:r>
              <a:rPr lang="de-DE" dirty="0" err="1" smtClean="0"/>
              <a:t>Recommendation</a:t>
            </a:r>
            <a:r>
              <a:rPr lang="de-DE" dirty="0" smtClean="0"/>
              <a:t> Systems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36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" y="140115"/>
            <a:ext cx="9033126" cy="140737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62" y="1642658"/>
            <a:ext cx="8136467" cy="512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76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2396065"/>
            <a:ext cx="3765216" cy="332740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396066"/>
            <a:ext cx="6774713" cy="2683933"/>
          </a:xfrm>
          <a:prstGeom prst="rect">
            <a:avLst/>
          </a:prstGeom>
        </p:spPr>
      </p:pic>
      <p:sp>
        <p:nvSpPr>
          <p:cNvPr id="6" name="Titel 1"/>
          <p:cNvSpPr txBox="1">
            <a:spLocks/>
          </p:cNvSpPr>
          <p:nvPr/>
        </p:nvSpPr>
        <p:spPr bwMode="gray">
          <a:xfrm>
            <a:off x="1154955" y="973668"/>
            <a:ext cx="6515846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 smtClean="0"/>
              <a:t>5. Einfluss von Search Tools und </a:t>
            </a:r>
            <a:r>
              <a:rPr lang="de-DE" dirty="0" err="1" smtClean="0"/>
              <a:t>Recommendation</a:t>
            </a:r>
            <a:r>
              <a:rPr lang="de-DE" dirty="0" smtClean="0"/>
              <a:t> Systems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571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Abschluss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788328" y="2891369"/>
            <a:ext cx="5494663" cy="11726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000" dirty="0" smtClean="0"/>
              <a:t>Wie können </a:t>
            </a:r>
            <a:r>
              <a:rPr lang="de-DE" sz="2000" dirty="0" err="1" smtClean="0"/>
              <a:t>Latecomer</a:t>
            </a:r>
            <a:r>
              <a:rPr lang="de-DE" sz="2000" dirty="0" smtClean="0"/>
              <a:t> in einer Welt, in der nur die Reichen reicher werden, sich durchsetzen?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30429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Popularität als Netzwerk Phänomen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Annahme: Popularität entspricht der Anzahl der Inlinks einer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Abgeleitete Frage:  </a:t>
            </a:r>
            <a:endParaRPr lang="de-DE" b="1" dirty="0" smtClean="0"/>
          </a:p>
          <a:p>
            <a:pPr marL="0" indent="0" algn="ctr">
              <a:buNone/>
            </a:pPr>
            <a:r>
              <a:rPr lang="de-DE" dirty="0" smtClean="0"/>
              <a:t>Als eine Funktion </a:t>
            </a:r>
            <a:r>
              <a:rPr lang="de-DE" dirty="0" smtClean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f(k)</a:t>
            </a:r>
            <a:r>
              <a:rPr lang="de-DE" dirty="0" smtClean="0"/>
              <a:t>, welcher Anteil an Pages im Web besitzt </a:t>
            </a:r>
            <a:r>
              <a:rPr lang="de-DE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k</a:t>
            </a:r>
            <a:r>
              <a:rPr lang="de-DE" dirty="0" smtClean="0"/>
              <a:t>-Inlinks?</a:t>
            </a:r>
          </a:p>
          <a:p>
            <a:pPr marL="0" indent="0">
              <a:buNone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40480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oxfordmathcenter.com/images/notes/300-00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466" y="2603500"/>
            <a:ext cx="3678534" cy="188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Popularität als Netzwerk Phänomen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54955" y="2603500"/>
            <a:ext cx="9555378" cy="34163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u="sng" dirty="0" smtClean="0"/>
              <a:t>Einfache Hypothese:</a:t>
            </a:r>
            <a:r>
              <a:rPr lang="de-DE" dirty="0" smtClean="0"/>
              <a:t> Verteilung der Pages entspricht einer Normalverteilung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Jede Menge die als Ergebnis von </a:t>
            </a:r>
            <a:r>
              <a:rPr lang="de-DE" i="1" dirty="0" smtClean="0"/>
              <a:t>unabhängigen</a:t>
            </a:r>
            <a:r>
              <a:rPr lang="de-DE" dirty="0" smtClean="0"/>
              <a:t> und </a:t>
            </a:r>
            <a:r>
              <a:rPr lang="de-DE" i="1" dirty="0" smtClean="0"/>
              <a:t>zufälligen </a:t>
            </a:r>
          </a:p>
          <a:p>
            <a:pPr marL="285750" indent="-285750">
              <a:buNone/>
            </a:pPr>
            <a:r>
              <a:rPr lang="de-DE" dirty="0" smtClean="0"/>
              <a:t>	Einflüssen entsteht, wird sich annährend normalverteilen</a:t>
            </a:r>
          </a:p>
          <a:p>
            <a:pPr marL="0" indent="0">
              <a:buNone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Übertragung auf Pages: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1800" dirty="0" smtClean="0"/>
              <a:t>Jede neue Page verlinkt zufällig auf eine zuvor entstandene Page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1800" dirty="0" smtClean="0"/>
              <a:t>Jeder neue Link ist ein neues Experiment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1800" dirty="0" smtClean="0"/>
              <a:t>Die Anzahl an Pages mit </a:t>
            </a:r>
            <a:r>
              <a:rPr lang="de-DE" sz="1800" dirty="0" smtClean="0">
                <a:latin typeface="Cambria" panose="02040503050406030204" pitchFamily="18" charset="0"/>
                <a:cs typeface="Times New Roman" panose="02020603050405020304" pitchFamily="18" charset="0"/>
              </a:rPr>
              <a:t>k</a:t>
            </a:r>
            <a:r>
              <a:rPr lang="de-DE" sz="1800" dirty="0" smtClean="0"/>
              <a:t>-Inlinks fällt exponentiell für größer werdende </a:t>
            </a:r>
            <a:r>
              <a:rPr lang="de-DE" sz="1800" dirty="0" smtClean="0">
                <a:latin typeface="Cambria" panose="02040503050406030204" pitchFamily="18" charset="0"/>
                <a:cs typeface="Times New Roman" panose="02020603050405020304" pitchFamily="18" charset="0"/>
              </a:rPr>
              <a:t>k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76339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2. Potenzgesetze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 smtClean="0"/>
                  <a:t>Die tatsächliche Verteilung sieht anders aus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 smtClean="0"/>
                  <a:t>Studien suggerieren: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2000" b="0" i="1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de-DE" dirty="0" smtClean="0"/>
                  <a:t> in der Regel </a:t>
                </a:r>
                <a:r>
                  <a:rPr lang="de-DE" dirty="0">
                    <a:latin typeface="Cambria Math" panose="02040503050406030204" pitchFamily="18" charset="0"/>
                  </a:rPr>
                  <a:t>&gt; </a:t>
                </a:r>
                <a:r>
                  <a:rPr lang="de-DE" dirty="0" smtClean="0">
                    <a:latin typeface="Cambria Math" panose="02040503050406030204" pitchFamily="18" charset="0"/>
                  </a:rPr>
                  <a:t>2.0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smtClean="0"/>
                  <a:t>„Fällt wesentlich langsamer für größer werdende </a:t>
                </a:r>
                <a:r>
                  <a:rPr lang="de-DE" i="1" dirty="0" smtClean="0">
                    <a:latin typeface="Cambria Math" panose="02040503050406030204" pitchFamily="18" charset="0"/>
                  </a:rPr>
                  <a:t>k</a:t>
                </a:r>
                <a:r>
                  <a:rPr lang="de-DE" dirty="0" smtClean="0"/>
                  <a:t>“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414" t="-8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981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</a:t>
            </a:r>
            <a:r>
              <a:rPr lang="de-DE" dirty="0" smtClean="0"/>
              <a:t>Potenzgesetze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sz="half" idx="2"/>
              </p:nvPr>
            </p:nvSpPr>
            <p:spPr>
              <a:xfrm>
                <a:off x="789928" y="5454920"/>
                <a:ext cx="476033" cy="823647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dirty="0" smtClean="0"/>
              </a:p>
              <a:p>
                <a:pPr marL="0" indent="0">
                  <a:buNone/>
                </a:pPr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789928" y="5454920"/>
                <a:ext cx="476033" cy="823647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/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29861" y="5454920"/>
                <a:ext cx="753533" cy="59028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de-D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Inhaltsplatzhalt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29861" y="5454920"/>
                <a:ext cx="753533" cy="590284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Inhaltsplatzhalter 2"/>
          <p:cNvSpPr txBox="1">
            <a:spLocks/>
          </p:cNvSpPr>
          <p:nvPr/>
        </p:nvSpPr>
        <p:spPr>
          <a:xfrm>
            <a:off x="928070" y="2519362"/>
            <a:ext cx="6498913" cy="486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Folge: Extrem beliebte Pages sind gewöhnlicher als gedacht</a:t>
            </a:r>
            <a:endParaRPr lang="de-D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6" name="Diagramm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3917081"/>
              </p:ext>
            </p:extLst>
          </p:nvPr>
        </p:nvGraphicFramePr>
        <p:xfrm>
          <a:off x="5991754" y="3063524"/>
          <a:ext cx="5243513" cy="23191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" name="Diagramm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7104487"/>
              </p:ext>
            </p:extLst>
          </p:nvPr>
        </p:nvGraphicFramePr>
        <p:xfrm>
          <a:off x="553815" y="3063526"/>
          <a:ext cx="5093451" cy="23191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/>
              <p:cNvSpPr txBox="1"/>
              <p:nvPr/>
            </p:nvSpPr>
            <p:spPr>
              <a:xfrm>
                <a:off x="1564791" y="5454920"/>
                <a:ext cx="3887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0.000001, 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791" y="5454920"/>
                <a:ext cx="3887742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471" b="-1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/>
              <p:cNvSpPr txBox="1"/>
              <p:nvPr/>
            </p:nvSpPr>
            <p:spPr>
              <a:xfrm>
                <a:off x="7137404" y="5454920"/>
                <a:ext cx="37338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9,333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−302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0" name="Textfeld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7404" y="5454920"/>
                <a:ext cx="3733801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490" b="-1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/>
              <p:cNvSpPr txBox="1"/>
              <p:nvPr/>
            </p:nvSpPr>
            <p:spPr>
              <a:xfrm>
                <a:off x="1564790" y="5824252"/>
                <a:ext cx="52254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2598738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1000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=0.000000501,</m:t>
                      </m:r>
                    </m:oMath>
                  </m:oMathPara>
                </a14:m>
                <a:endParaRPr lang="de-DE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feld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790" y="5824252"/>
                <a:ext cx="5225475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350"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/>
              <p:cNvSpPr txBox="1"/>
              <p:nvPr/>
            </p:nvSpPr>
            <p:spPr>
              <a:xfrm>
                <a:off x="4100285" y="5437986"/>
                <a:ext cx="10864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=2.0</m:t>
                      </m:r>
                    </m:oMath>
                  </m:oMathPara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2" name="Textfeld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285" y="5437986"/>
                <a:ext cx="1086426" cy="64633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/>
              <p:cNvSpPr txBox="1"/>
              <p:nvPr/>
            </p:nvSpPr>
            <p:spPr>
              <a:xfrm>
                <a:off x="3923531" y="5807318"/>
                <a:ext cx="14478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=2.1</m:t>
                      </m:r>
                    </m:oMath>
                  </m:oMathPara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3" name="Textfeld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531" y="5807318"/>
                <a:ext cx="1447800" cy="64633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50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-Sitzungssaal">
  <a:themeElements>
    <a:clrScheme name="Ion-Sitzungssaal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-Sitzungssaal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-Sitzungssaal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0</TotalTime>
  <Words>2186</Words>
  <Application>Microsoft Office PowerPoint</Application>
  <PresentationFormat>Breitbild</PresentationFormat>
  <Paragraphs>518</Paragraphs>
  <Slides>53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53</vt:i4>
      </vt:variant>
    </vt:vector>
  </HeadingPairs>
  <TitlesOfParts>
    <vt:vector size="64" baseType="lpstr">
      <vt:lpstr>Arial</vt:lpstr>
      <vt:lpstr>Calibri</vt:lpstr>
      <vt:lpstr>Cambria</vt:lpstr>
      <vt:lpstr>Cambria Math</vt:lpstr>
      <vt:lpstr>Century Gothic</vt:lpstr>
      <vt:lpstr>Myriad Pro</vt:lpstr>
      <vt:lpstr>Myriad Proy Gothic (Textkörper)</vt:lpstr>
      <vt:lpstr>Times New Roman</vt:lpstr>
      <vt:lpstr>Wingdings</vt:lpstr>
      <vt:lpstr>Wingdings 3</vt:lpstr>
      <vt:lpstr>Ion-Sitzungssaal</vt:lpstr>
      <vt:lpstr>Power Laws and Rich-Get-Richer Phenomena</vt:lpstr>
      <vt:lpstr>Gliederung</vt:lpstr>
      <vt:lpstr>1. Popularität als Netzwerk Phänomen</vt:lpstr>
      <vt:lpstr>1. Popularität als Netzwerk Phänomen</vt:lpstr>
      <vt:lpstr>1. Popularität als Netzwerk Phänomen</vt:lpstr>
      <vt:lpstr>1. Popularität als Netzwerk Phänomen</vt:lpstr>
      <vt:lpstr>1. Popularität als Netzwerk Phänomen</vt:lpstr>
      <vt:lpstr>2. Potenzgesetze</vt:lpstr>
      <vt:lpstr>2. Potenzgesetze</vt:lpstr>
      <vt:lpstr>2. Potenzgesetze</vt:lpstr>
      <vt:lpstr>2. Potenzgesetze</vt:lpstr>
      <vt:lpstr>2. Potenzgesetze</vt:lpstr>
      <vt:lpstr>2. Potenzgesetze</vt:lpstr>
      <vt:lpstr>2. Potenzgesetze</vt:lpstr>
      <vt:lpstr>2. Potenzgesetze</vt:lpstr>
      <vt:lpstr>PowerPoint-Präsentation</vt:lpstr>
      <vt:lpstr>3. Rich-Get-Richer Dynamik</vt:lpstr>
      <vt:lpstr>3.1. Modell und Beispiel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3.1. Modell und Beispiel</vt:lpstr>
      <vt:lpstr>3.1. Modell und Beispiel</vt:lpstr>
      <vt:lpstr>3.1. Modell und Beispiel</vt:lpstr>
      <vt:lpstr>3.1. Modell und Beispiel</vt:lpstr>
      <vt:lpstr>3.2. Unvorhersehbarkeit der Effekte</vt:lpstr>
      <vt:lpstr>3.2. Unvorhersehbarkeit der Effekte</vt:lpstr>
      <vt:lpstr>3.2. Unvorhersehbarkeit der Effekte</vt:lpstr>
      <vt:lpstr>3.2. Unvorhersehbarkeit der Effekte</vt:lpstr>
      <vt:lpstr>3.2. Unvorhersehbarkeit der Effekte</vt:lpstr>
      <vt:lpstr>PowerPoint-Präsentation</vt:lpstr>
      <vt:lpstr>3.2. Unvorhersehbarkeit der Effekte</vt:lpstr>
      <vt:lpstr>3.2. Unvorhersehbarkeit der Effekte</vt:lpstr>
      <vt:lpstr>3.2. Unvorhersehbarkeit der Effekte</vt:lpstr>
      <vt:lpstr>3.2. Unvorhersehbarkeit der Effekte</vt:lpstr>
      <vt:lpstr>3.2. Unvorhersehbarkeit der Effekte</vt:lpstr>
      <vt:lpstr>4. The Long Tail and Zipf‘s Law</vt:lpstr>
      <vt:lpstr>4. The Long Tail and Zipf‘s Law</vt:lpstr>
      <vt:lpstr>4. The Long Tail and Zipf‘s Law</vt:lpstr>
      <vt:lpstr>4. The Long Tail and Zipf‘s Law</vt:lpstr>
      <vt:lpstr>4. The Long Tail and Zipf‘s Law</vt:lpstr>
      <vt:lpstr>4. The Long Tail and Zipf‘s Law</vt:lpstr>
      <vt:lpstr>4. The Long Tail and Zipf‘s Law</vt:lpstr>
      <vt:lpstr>4. The Long Tail and Zipf‘s Law</vt:lpstr>
      <vt:lpstr>5. Einfluss von Search Tools und Recommendation Systems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Abschluss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Laws and Rich-Get-Richer Phenomena</dc:title>
  <dc:creator>stmajarl</dc:creator>
  <cp:lastModifiedBy>stmajarl</cp:lastModifiedBy>
  <cp:revision>89</cp:revision>
  <dcterms:created xsi:type="dcterms:W3CDTF">2015-05-26T14:48:18Z</dcterms:created>
  <dcterms:modified xsi:type="dcterms:W3CDTF">2015-05-28T01:38:23Z</dcterms:modified>
</cp:coreProperties>
</file>